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p:sldMasterIdLst>
    <p:sldMasterId id="2147483648" r:id="rId1"/>
  </p:sldMasterIdLst>
  <p:notesMasterIdLst>
    <p:notesMasterId r:id="rId65"/>
  </p:notesMasterIdLst>
  <p:sldIdLst>
    <p:sldId id="256" r:id="rId2"/>
    <p:sldId id="280" r:id="rId3"/>
    <p:sldId id="257" r:id="rId4"/>
    <p:sldId id="258" r:id="rId5"/>
    <p:sldId id="259" r:id="rId6"/>
    <p:sldId id="279" r:id="rId7"/>
    <p:sldId id="281" r:id="rId8"/>
    <p:sldId id="283" r:id="rId9"/>
    <p:sldId id="284" r:id="rId10"/>
    <p:sldId id="260" r:id="rId11"/>
    <p:sldId id="261" r:id="rId12"/>
    <p:sldId id="282" r:id="rId13"/>
    <p:sldId id="285" r:id="rId14"/>
    <p:sldId id="286" r:id="rId15"/>
    <p:sldId id="262" r:id="rId16"/>
    <p:sldId id="287" r:id="rId17"/>
    <p:sldId id="288" r:id="rId18"/>
    <p:sldId id="263" r:id="rId19"/>
    <p:sldId id="289" r:id="rId20"/>
    <p:sldId id="264" r:id="rId21"/>
    <p:sldId id="265" r:id="rId22"/>
    <p:sldId id="266" r:id="rId23"/>
    <p:sldId id="267" r:id="rId24"/>
    <p:sldId id="290" r:id="rId25"/>
    <p:sldId id="292" r:id="rId26"/>
    <p:sldId id="268" r:id="rId27"/>
    <p:sldId id="269" r:id="rId28"/>
    <p:sldId id="270" r:id="rId29"/>
    <p:sldId id="294" r:id="rId30"/>
    <p:sldId id="291" r:id="rId31"/>
    <p:sldId id="293" r:id="rId32"/>
    <p:sldId id="271" r:id="rId33"/>
    <p:sldId id="296" r:id="rId34"/>
    <p:sldId id="297" r:id="rId35"/>
    <p:sldId id="298" r:id="rId36"/>
    <p:sldId id="299" r:id="rId37"/>
    <p:sldId id="300" r:id="rId38"/>
    <p:sldId id="301" r:id="rId39"/>
    <p:sldId id="295" r:id="rId40"/>
    <p:sldId id="302" r:id="rId41"/>
    <p:sldId id="303" r:id="rId42"/>
    <p:sldId id="272" r:id="rId43"/>
    <p:sldId id="304" r:id="rId44"/>
    <p:sldId id="305" r:id="rId45"/>
    <p:sldId id="273" r:id="rId46"/>
    <p:sldId id="306" r:id="rId47"/>
    <p:sldId id="274" r:id="rId48"/>
    <p:sldId id="275" r:id="rId49"/>
    <p:sldId id="276" r:id="rId50"/>
    <p:sldId id="307" r:id="rId51"/>
    <p:sldId id="277" r:id="rId52"/>
    <p:sldId id="309" r:id="rId53"/>
    <p:sldId id="278" r:id="rId54"/>
    <p:sldId id="308" r:id="rId55"/>
    <p:sldId id="310" r:id="rId56"/>
    <p:sldId id="316" r:id="rId57"/>
    <p:sldId id="317" r:id="rId58"/>
    <p:sldId id="318" r:id="rId59"/>
    <p:sldId id="311" r:id="rId60"/>
    <p:sldId id="312" r:id="rId61"/>
    <p:sldId id="313" r:id="rId62"/>
    <p:sldId id="314" r:id="rId63"/>
    <p:sldId id="315" r:id="rId6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6F8F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96" autoAdjust="0"/>
    <p:restoredTop sz="94660"/>
  </p:normalViewPr>
  <p:slideViewPr>
    <p:cSldViewPr snapToGrid="0">
      <p:cViewPr>
        <p:scale>
          <a:sx n="72" d="100"/>
          <a:sy n="72" d="100"/>
        </p:scale>
        <p:origin x="33" y="360"/>
      </p:cViewPr>
      <p:guideLst/>
    </p:cSldViewPr>
  </p:slideViewPr>
  <p:notesTextViewPr>
    <p:cViewPr>
      <p:scale>
        <a:sx n="1" d="1"/>
        <a:sy n="1" d="1"/>
      </p:scale>
      <p:origin x="0" y="0"/>
    </p:cViewPr>
  </p:notesTextViewPr>
  <p:sorterViewPr>
    <p:cViewPr>
      <p:scale>
        <a:sx n="8463" d="10000"/>
        <a:sy n="8463" d="100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5B852AE-EB00-4B5F-8292-BE77853F679A}" type="datetimeFigureOut">
              <a:rPr lang="en-US" smtClean="0"/>
              <a:t>4/24/2019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9AC1CCE-B813-4652-AC0B-D3660114B015}" type="slidenum">
              <a:rPr lang="en-US" smtClean="0"/>
              <a:t>‹#›</a:t>
            </a:fld>
            <a:endParaRPr lang="en-US"/>
          </a:p>
        </p:txBody>
      </p:sp>
    </p:spTree>
    <p:extLst>
      <p:ext uri="{BB962C8B-B14F-4D97-AF65-F5344CB8AC3E}">
        <p14:creationId xmlns:p14="http://schemas.microsoft.com/office/powerpoint/2010/main" val="13432332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3C8CE4-AFB8-476C-904C-63B7BE44214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941CFFB-B0C3-420B-8896-C494B82B77A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17E9DEA-F266-411F-9ECF-4CF3D9FE247A}"/>
              </a:ext>
            </a:extLst>
          </p:cNvPr>
          <p:cNvSpPr>
            <a:spLocks noGrp="1"/>
          </p:cNvSpPr>
          <p:nvPr>
            <p:ph type="dt" sz="half" idx="10"/>
          </p:nvPr>
        </p:nvSpPr>
        <p:spPr/>
        <p:txBody>
          <a:bodyPr/>
          <a:lstStyle/>
          <a:p>
            <a:fld id="{33C068CD-776E-4F5A-846E-24FB9AD2181D}" type="datetime1">
              <a:rPr lang="en-US" smtClean="0"/>
              <a:t>4/24/2019</a:t>
            </a:fld>
            <a:endParaRPr lang="en-US"/>
          </a:p>
        </p:txBody>
      </p:sp>
      <p:sp>
        <p:nvSpPr>
          <p:cNvPr id="5" name="Footer Placeholder 4">
            <a:extLst>
              <a:ext uri="{FF2B5EF4-FFF2-40B4-BE49-F238E27FC236}">
                <a16:creationId xmlns:a16="http://schemas.microsoft.com/office/drawing/2014/main" id="{F4F015C9-A816-4579-92E8-26258394235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BC98FE3-968A-4623-BFFE-07B7529C5821}"/>
              </a:ext>
            </a:extLst>
          </p:cNvPr>
          <p:cNvSpPr>
            <a:spLocks noGrp="1"/>
          </p:cNvSpPr>
          <p:nvPr>
            <p:ph type="sldNum" sz="quarter" idx="12"/>
          </p:nvPr>
        </p:nvSpPr>
        <p:spPr/>
        <p:txBody>
          <a:bodyPr/>
          <a:lstStyle/>
          <a:p>
            <a:fld id="{9F780C23-1FE9-43B3-B233-849A0BDE21C7}" type="slidenum">
              <a:rPr lang="en-US" smtClean="0"/>
              <a:t>‹#›</a:t>
            </a:fld>
            <a:endParaRPr lang="en-US"/>
          </a:p>
        </p:txBody>
      </p:sp>
    </p:spTree>
    <p:extLst>
      <p:ext uri="{BB962C8B-B14F-4D97-AF65-F5344CB8AC3E}">
        <p14:creationId xmlns:p14="http://schemas.microsoft.com/office/powerpoint/2010/main" val="30481893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46CC3C-8289-4C6E-A3E3-47B14A0253E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E43C31A-FF10-4031-94E0-CC8EE105152D}"/>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AB9E761-4123-413C-B6CB-A547FEC20E50}"/>
              </a:ext>
            </a:extLst>
          </p:cNvPr>
          <p:cNvSpPr>
            <a:spLocks noGrp="1"/>
          </p:cNvSpPr>
          <p:nvPr>
            <p:ph type="dt" sz="half" idx="10"/>
          </p:nvPr>
        </p:nvSpPr>
        <p:spPr/>
        <p:txBody>
          <a:bodyPr/>
          <a:lstStyle/>
          <a:p>
            <a:fld id="{8E914927-18A6-41FF-A0FB-ED4674366570}" type="datetime1">
              <a:rPr lang="en-US" smtClean="0"/>
              <a:t>4/24/2019</a:t>
            </a:fld>
            <a:endParaRPr lang="en-US"/>
          </a:p>
        </p:txBody>
      </p:sp>
      <p:sp>
        <p:nvSpPr>
          <p:cNvPr id="5" name="Footer Placeholder 4">
            <a:extLst>
              <a:ext uri="{FF2B5EF4-FFF2-40B4-BE49-F238E27FC236}">
                <a16:creationId xmlns:a16="http://schemas.microsoft.com/office/drawing/2014/main" id="{4AB67F42-536B-4F08-BF78-A628EDD668D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212D90F-AF90-4982-BDC0-F376A1254888}"/>
              </a:ext>
            </a:extLst>
          </p:cNvPr>
          <p:cNvSpPr>
            <a:spLocks noGrp="1"/>
          </p:cNvSpPr>
          <p:nvPr>
            <p:ph type="sldNum" sz="quarter" idx="12"/>
          </p:nvPr>
        </p:nvSpPr>
        <p:spPr/>
        <p:txBody>
          <a:bodyPr/>
          <a:lstStyle/>
          <a:p>
            <a:fld id="{9F780C23-1FE9-43B3-B233-849A0BDE21C7}" type="slidenum">
              <a:rPr lang="en-US" smtClean="0"/>
              <a:t>‹#›</a:t>
            </a:fld>
            <a:endParaRPr lang="en-US"/>
          </a:p>
        </p:txBody>
      </p:sp>
    </p:spTree>
    <p:extLst>
      <p:ext uri="{BB962C8B-B14F-4D97-AF65-F5344CB8AC3E}">
        <p14:creationId xmlns:p14="http://schemas.microsoft.com/office/powerpoint/2010/main" val="32201904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E16C29A-2024-43C1-92C9-1944F425DE3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076B376-E8B5-47D3-A818-CB1846950351}"/>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B47F1A9-0064-4632-A1CB-C7509202921A}"/>
              </a:ext>
            </a:extLst>
          </p:cNvPr>
          <p:cNvSpPr>
            <a:spLocks noGrp="1"/>
          </p:cNvSpPr>
          <p:nvPr>
            <p:ph type="dt" sz="half" idx="10"/>
          </p:nvPr>
        </p:nvSpPr>
        <p:spPr/>
        <p:txBody>
          <a:bodyPr/>
          <a:lstStyle/>
          <a:p>
            <a:fld id="{EBEF87D9-1F90-430A-A8DC-8658C297CBEC}" type="datetime1">
              <a:rPr lang="en-US" smtClean="0"/>
              <a:t>4/24/2019</a:t>
            </a:fld>
            <a:endParaRPr lang="en-US"/>
          </a:p>
        </p:txBody>
      </p:sp>
      <p:sp>
        <p:nvSpPr>
          <p:cNvPr id="5" name="Footer Placeholder 4">
            <a:extLst>
              <a:ext uri="{FF2B5EF4-FFF2-40B4-BE49-F238E27FC236}">
                <a16:creationId xmlns:a16="http://schemas.microsoft.com/office/drawing/2014/main" id="{EE3A5176-206D-474F-A52A-B6A4ACAD2A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48596D-8BD9-4369-9D3E-0244A49D7151}"/>
              </a:ext>
            </a:extLst>
          </p:cNvPr>
          <p:cNvSpPr>
            <a:spLocks noGrp="1"/>
          </p:cNvSpPr>
          <p:nvPr>
            <p:ph type="sldNum" sz="quarter" idx="12"/>
          </p:nvPr>
        </p:nvSpPr>
        <p:spPr/>
        <p:txBody>
          <a:bodyPr/>
          <a:lstStyle/>
          <a:p>
            <a:fld id="{9F780C23-1FE9-43B3-B233-849A0BDE21C7}" type="slidenum">
              <a:rPr lang="en-US" smtClean="0"/>
              <a:t>‹#›</a:t>
            </a:fld>
            <a:endParaRPr lang="en-US"/>
          </a:p>
        </p:txBody>
      </p:sp>
    </p:spTree>
    <p:extLst>
      <p:ext uri="{BB962C8B-B14F-4D97-AF65-F5344CB8AC3E}">
        <p14:creationId xmlns:p14="http://schemas.microsoft.com/office/powerpoint/2010/main" val="38907779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356CDF-8DB1-4D26-85EA-F8BB177860D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0C645FC-1852-403F-BE61-6A50CF2F6069}"/>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0515B57-A18B-414A-AF60-390AE7ABE044}"/>
              </a:ext>
            </a:extLst>
          </p:cNvPr>
          <p:cNvSpPr>
            <a:spLocks noGrp="1"/>
          </p:cNvSpPr>
          <p:nvPr>
            <p:ph type="dt" sz="half" idx="10"/>
          </p:nvPr>
        </p:nvSpPr>
        <p:spPr/>
        <p:txBody>
          <a:bodyPr/>
          <a:lstStyle/>
          <a:p>
            <a:fld id="{A5EE68B5-D30D-476C-8F69-66BE7726A97D}" type="datetime1">
              <a:rPr lang="en-US" smtClean="0"/>
              <a:t>4/24/2019</a:t>
            </a:fld>
            <a:endParaRPr lang="en-US"/>
          </a:p>
        </p:txBody>
      </p:sp>
      <p:sp>
        <p:nvSpPr>
          <p:cNvPr id="5" name="Footer Placeholder 4">
            <a:extLst>
              <a:ext uri="{FF2B5EF4-FFF2-40B4-BE49-F238E27FC236}">
                <a16:creationId xmlns:a16="http://schemas.microsoft.com/office/drawing/2014/main" id="{BAC1E05D-9E58-4881-843F-1C3DF694A93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44EF6E1-E01E-4079-A033-6FC4C33B109B}"/>
              </a:ext>
            </a:extLst>
          </p:cNvPr>
          <p:cNvSpPr>
            <a:spLocks noGrp="1"/>
          </p:cNvSpPr>
          <p:nvPr>
            <p:ph type="sldNum" sz="quarter" idx="12"/>
          </p:nvPr>
        </p:nvSpPr>
        <p:spPr/>
        <p:txBody>
          <a:bodyPr/>
          <a:lstStyle/>
          <a:p>
            <a:fld id="{9F780C23-1FE9-43B3-B233-849A0BDE21C7}" type="slidenum">
              <a:rPr lang="en-US" smtClean="0"/>
              <a:t>‹#›</a:t>
            </a:fld>
            <a:endParaRPr lang="en-US"/>
          </a:p>
        </p:txBody>
      </p:sp>
    </p:spTree>
    <p:extLst>
      <p:ext uri="{BB962C8B-B14F-4D97-AF65-F5344CB8AC3E}">
        <p14:creationId xmlns:p14="http://schemas.microsoft.com/office/powerpoint/2010/main" val="27474984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B2CEF7-7289-40DC-9BCD-B4920AFC2DF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68CC524-A4E9-437B-B5CC-7979B9E68C7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F1240A2D-223B-4F97-9752-D92FD13E203E}"/>
              </a:ext>
            </a:extLst>
          </p:cNvPr>
          <p:cNvSpPr>
            <a:spLocks noGrp="1"/>
          </p:cNvSpPr>
          <p:nvPr>
            <p:ph type="dt" sz="half" idx="10"/>
          </p:nvPr>
        </p:nvSpPr>
        <p:spPr/>
        <p:txBody>
          <a:bodyPr/>
          <a:lstStyle/>
          <a:p>
            <a:fld id="{C62BFF1A-F6D1-4CCA-AF44-BEBCC0EC103E}" type="datetime1">
              <a:rPr lang="en-US" smtClean="0"/>
              <a:t>4/24/2019</a:t>
            </a:fld>
            <a:endParaRPr lang="en-US"/>
          </a:p>
        </p:txBody>
      </p:sp>
      <p:sp>
        <p:nvSpPr>
          <p:cNvPr id="5" name="Footer Placeholder 4">
            <a:extLst>
              <a:ext uri="{FF2B5EF4-FFF2-40B4-BE49-F238E27FC236}">
                <a16:creationId xmlns:a16="http://schemas.microsoft.com/office/drawing/2014/main" id="{23A01A28-9A57-4380-8A26-D8D37E584E6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072EEE7-9ACB-4F9E-9959-3F2999CDDD47}"/>
              </a:ext>
            </a:extLst>
          </p:cNvPr>
          <p:cNvSpPr>
            <a:spLocks noGrp="1"/>
          </p:cNvSpPr>
          <p:nvPr>
            <p:ph type="sldNum" sz="quarter" idx="12"/>
          </p:nvPr>
        </p:nvSpPr>
        <p:spPr/>
        <p:txBody>
          <a:bodyPr/>
          <a:lstStyle/>
          <a:p>
            <a:fld id="{9F780C23-1FE9-43B3-B233-849A0BDE21C7}" type="slidenum">
              <a:rPr lang="en-US" smtClean="0"/>
              <a:t>‹#›</a:t>
            </a:fld>
            <a:endParaRPr lang="en-US"/>
          </a:p>
        </p:txBody>
      </p:sp>
    </p:spTree>
    <p:extLst>
      <p:ext uri="{BB962C8B-B14F-4D97-AF65-F5344CB8AC3E}">
        <p14:creationId xmlns:p14="http://schemas.microsoft.com/office/powerpoint/2010/main" val="18562194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71D434-3537-4BB1-B6F9-66011777C34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708DE80-D476-48E5-BB94-DDCD3A64E835}"/>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D55948E-B81A-4BBC-A505-D51F26BBB9C1}"/>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46DF6E3-52F4-4884-BE16-9C8A033A6F0B}"/>
              </a:ext>
            </a:extLst>
          </p:cNvPr>
          <p:cNvSpPr>
            <a:spLocks noGrp="1"/>
          </p:cNvSpPr>
          <p:nvPr>
            <p:ph type="dt" sz="half" idx="10"/>
          </p:nvPr>
        </p:nvSpPr>
        <p:spPr/>
        <p:txBody>
          <a:bodyPr/>
          <a:lstStyle/>
          <a:p>
            <a:fld id="{664CB004-722E-4E5D-8B7D-0680017F1777}" type="datetime1">
              <a:rPr lang="en-US" smtClean="0"/>
              <a:t>4/24/2019</a:t>
            </a:fld>
            <a:endParaRPr lang="en-US"/>
          </a:p>
        </p:txBody>
      </p:sp>
      <p:sp>
        <p:nvSpPr>
          <p:cNvPr id="6" name="Footer Placeholder 5">
            <a:extLst>
              <a:ext uri="{FF2B5EF4-FFF2-40B4-BE49-F238E27FC236}">
                <a16:creationId xmlns:a16="http://schemas.microsoft.com/office/drawing/2014/main" id="{456F4104-E9BA-4A50-AE92-BC0B6BDEC13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5520D49-050E-4554-BA91-522A1568B5C6}"/>
              </a:ext>
            </a:extLst>
          </p:cNvPr>
          <p:cNvSpPr>
            <a:spLocks noGrp="1"/>
          </p:cNvSpPr>
          <p:nvPr>
            <p:ph type="sldNum" sz="quarter" idx="12"/>
          </p:nvPr>
        </p:nvSpPr>
        <p:spPr/>
        <p:txBody>
          <a:bodyPr/>
          <a:lstStyle/>
          <a:p>
            <a:fld id="{9F780C23-1FE9-43B3-B233-849A0BDE21C7}" type="slidenum">
              <a:rPr lang="en-US" smtClean="0"/>
              <a:t>‹#›</a:t>
            </a:fld>
            <a:endParaRPr lang="en-US"/>
          </a:p>
        </p:txBody>
      </p:sp>
    </p:spTree>
    <p:extLst>
      <p:ext uri="{BB962C8B-B14F-4D97-AF65-F5344CB8AC3E}">
        <p14:creationId xmlns:p14="http://schemas.microsoft.com/office/powerpoint/2010/main" val="10886857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F23936-A53D-4599-8090-84FA6CBCECB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3AC6AEA-8C69-46A1-8859-1B77559BEFF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9B0C6C0B-3423-44A8-B215-41ADE9FC6C5C}"/>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47B111A-9BB1-41CC-AFF8-93C89128B8B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795509F0-1D82-40E9-8D30-12BE611B557D}"/>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2DBEF49-0FE3-4CF5-81BE-4677656509C1}"/>
              </a:ext>
            </a:extLst>
          </p:cNvPr>
          <p:cNvSpPr>
            <a:spLocks noGrp="1"/>
          </p:cNvSpPr>
          <p:nvPr>
            <p:ph type="dt" sz="half" idx="10"/>
          </p:nvPr>
        </p:nvSpPr>
        <p:spPr/>
        <p:txBody>
          <a:bodyPr/>
          <a:lstStyle/>
          <a:p>
            <a:fld id="{0D6CB58D-5D8F-4F83-9295-470CABD725E8}" type="datetime1">
              <a:rPr lang="en-US" smtClean="0"/>
              <a:t>4/24/2019</a:t>
            </a:fld>
            <a:endParaRPr lang="en-US"/>
          </a:p>
        </p:txBody>
      </p:sp>
      <p:sp>
        <p:nvSpPr>
          <p:cNvPr id="8" name="Footer Placeholder 7">
            <a:extLst>
              <a:ext uri="{FF2B5EF4-FFF2-40B4-BE49-F238E27FC236}">
                <a16:creationId xmlns:a16="http://schemas.microsoft.com/office/drawing/2014/main" id="{8025D5D2-6A4C-4E41-B813-64249A5B0CE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49B4EDB-701D-4C79-9FD1-CD5F355C1ED5}"/>
              </a:ext>
            </a:extLst>
          </p:cNvPr>
          <p:cNvSpPr>
            <a:spLocks noGrp="1"/>
          </p:cNvSpPr>
          <p:nvPr>
            <p:ph type="sldNum" sz="quarter" idx="12"/>
          </p:nvPr>
        </p:nvSpPr>
        <p:spPr/>
        <p:txBody>
          <a:bodyPr/>
          <a:lstStyle/>
          <a:p>
            <a:fld id="{9F780C23-1FE9-43B3-B233-849A0BDE21C7}" type="slidenum">
              <a:rPr lang="en-US" smtClean="0"/>
              <a:t>‹#›</a:t>
            </a:fld>
            <a:endParaRPr lang="en-US"/>
          </a:p>
        </p:txBody>
      </p:sp>
    </p:spTree>
    <p:extLst>
      <p:ext uri="{BB962C8B-B14F-4D97-AF65-F5344CB8AC3E}">
        <p14:creationId xmlns:p14="http://schemas.microsoft.com/office/powerpoint/2010/main" val="7236041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DFED4-B7BD-414A-9050-164390AE63F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8F198D2-9A8F-4065-B1DF-73A49D0BD404}"/>
              </a:ext>
            </a:extLst>
          </p:cNvPr>
          <p:cNvSpPr>
            <a:spLocks noGrp="1"/>
          </p:cNvSpPr>
          <p:nvPr>
            <p:ph type="dt" sz="half" idx="10"/>
          </p:nvPr>
        </p:nvSpPr>
        <p:spPr/>
        <p:txBody>
          <a:bodyPr/>
          <a:lstStyle/>
          <a:p>
            <a:fld id="{609D5A45-21BF-4F49-BAED-DEB1CE8875E2}" type="datetime1">
              <a:rPr lang="en-US" smtClean="0"/>
              <a:t>4/24/2019</a:t>
            </a:fld>
            <a:endParaRPr lang="en-US"/>
          </a:p>
        </p:txBody>
      </p:sp>
      <p:sp>
        <p:nvSpPr>
          <p:cNvPr id="4" name="Footer Placeholder 3">
            <a:extLst>
              <a:ext uri="{FF2B5EF4-FFF2-40B4-BE49-F238E27FC236}">
                <a16:creationId xmlns:a16="http://schemas.microsoft.com/office/drawing/2014/main" id="{B783B7C2-1911-48EB-81C1-8E2610FD036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8B290BD-B347-4F64-ACAE-01F278575100}"/>
              </a:ext>
            </a:extLst>
          </p:cNvPr>
          <p:cNvSpPr>
            <a:spLocks noGrp="1"/>
          </p:cNvSpPr>
          <p:nvPr>
            <p:ph type="sldNum" sz="quarter" idx="12"/>
          </p:nvPr>
        </p:nvSpPr>
        <p:spPr/>
        <p:txBody>
          <a:bodyPr/>
          <a:lstStyle/>
          <a:p>
            <a:fld id="{9F780C23-1FE9-43B3-B233-849A0BDE21C7}" type="slidenum">
              <a:rPr lang="en-US" smtClean="0"/>
              <a:t>‹#›</a:t>
            </a:fld>
            <a:endParaRPr lang="en-US"/>
          </a:p>
        </p:txBody>
      </p:sp>
    </p:spTree>
    <p:extLst>
      <p:ext uri="{BB962C8B-B14F-4D97-AF65-F5344CB8AC3E}">
        <p14:creationId xmlns:p14="http://schemas.microsoft.com/office/powerpoint/2010/main" val="37623612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A61FA4E-72E7-44BE-9BDF-2E64F1FFEB96}"/>
              </a:ext>
            </a:extLst>
          </p:cNvPr>
          <p:cNvSpPr>
            <a:spLocks noGrp="1"/>
          </p:cNvSpPr>
          <p:nvPr>
            <p:ph type="dt" sz="half" idx="10"/>
          </p:nvPr>
        </p:nvSpPr>
        <p:spPr/>
        <p:txBody>
          <a:bodyPr/>
          <a:lstStyle/>
          <a:p>
            <a:fld id="{C1282324-DEF8-4AF0-93BE-2BB5AD664A91}" type="datetime1">
              <a:rPr lang="en-US" smtClean="0"/>
              <a:t>4/24/2019</a:t>
            </a:fld>
            <a:endParaRPr lang="en-US"/>
          </a:p>
        </p:txBody>
      </p:sp>
      <p:sp>
        <p:nvSpPr>
          <p:cNvPr id="3" name="Footer Placeholder 2">
            <a:extLst>
              <a:ext uri="{FF2B5EF4-FFF2-40B4-BE49-F238E27FC236}">
                <a16:creationId xmlns:a16="http://schemas.microsoft.com/office/drawing/2014/main" id="{090DBB1B-E775-4A0E-B461-5A7464AF8E9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267C17D-A32B-415C-927E-93D9986C8DB5}"/>
              </a:ext>
            </a:extLst>
          </p:cNvPr>
          <p:cNvSpPr>
            <a:spLocks noGrp="1"/>
          </p:cNvSpPr>
          <p:nvPr>
            <p:ph type="sldNum" sz="quarter" idx="12"/>
          </p:nvPr>
        </p:nvSpPr>
        <p:spPr/>
        <p:txBody>
          <a:bodyPr/>
          <a:lstStyle/>
          <a:p>
            <a:fld id="{9F780C23-1FE9-43B3-B233-849A0BDE21C7}" type="slidenum">
              <a:rPr lang="en-US" smtClean="0"/>
              <a:t>‹#›</a:t>
            </a:fld>
            <a:endParaRPr lang="en-US"/>
          </a:p>
        </p:txBody>
      </p:sp>
    </p:spTree>
    <p:extLst>
      <p:ext uri="{BB962C8B-B14F-4D97-AF65-F5344CB8AC3E}">
        <p14:creationId xmlns:p14="http://schemas.microsoft.com/office/powerpoint/2010/main" val="36003147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90457E-4F5C-4510-9846-D75B3EB7BBE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F6DF38E-1D29-41BB-8B96-C3C14A934E2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7923C57-8836-4F82-8773-1CCA7209E74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73532F7-CC65-4785-9C44-47C23BBAB583}"/>
              </a:ext>
            </a:extLst>
          </p:cNvPr>
          <p:cNvSpPr>
            <a:spLocks noGrp="1"/>
          </p:cNvSpPr>
          <p:nvPr>
            <p:ph type="dt" sz="half" idx="10"/>
          </p:nvPr>
        </p:nvSpPr>
        <p:spPr/>
        <p:txBody>
          <a:bodyPr/>
          <a:lstStyle/>
          <a:p>
            <a:fld id="{6B525520-1B45-4360-849F-791EF2F5CBC7}" type="datetime1">
              <a:rPr lang="en-US" smtClean="0"/>
              <a:t>4/24/2019</a:t>
            </a:fld>
            <a:endParaRPr lang="en-US"/>
          </a:p>
        </p:txBody>
      </p:sp>
      <p:sp>
        <p:nvSpPr>
          <p:cNvPr id="6" name="Footer Placeholder 5">
            <a:extLst>
              <a:ext uri="{FF2B5EF4-FFF2-40B4-BE49-F238E27FC236}">
                <a16:creationId xmlns:a16="http://schemas.microsoft.com/office/drawing/2014/main" id="{D140C3B1-B51A-4EFC-B412-F96C5E7496E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59B4F9C-6D54-4642-9FD6-5B225DE8A979}"/>
              </a:ext>
            </a:extLst>
          </p:cNvPr>
          <p:cNvSpPr>
            <a:spLocks noGrp="1"/>
          </p:cNvSpPr>
          <p:nvPr>
            <p:ph type="sldNum" sz="quarter" idx="12"/>
          </p:nvPr>
        </p:nvSpPr>
        <p:spPr/>
        <p:txBody>
          <a:bodyPr/>
          <a:lstStyle/>
          <a:p>
            <a:fld id="{9F780C23-1FE9-43B3-B233-849A0BDE21C7}" type="slidenum">
              <a:rPr lang="en-US" smtClean="0"/>
              <a:t>‹#›</a:t>
            </a:fld>
            <a:endParaRPr lang="en-US"/>
          </a:p>
        </p:txBody>
      </p:sp>
    </p:spTree>
    <p:extLst>
      <p:ext uri="{BB962C8B-B14F-4D97-AF65-F5344CB8AC3E}">
        <p14:creationId xmlns:p14="http://schemas.microsoft.com/office/powerpoint/2010/main" val="28989427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D6B0EB-799B-4FAA-8281-79B56A314C8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FB3C947-32BE-411E-A3AF-83B75988BCB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1F5DD47-55DD-4DD8-A00A-C1C088152E5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0AFD118-ECF6-43D1-B301-94397D5DBDBE}"/>
              </a:ext>
            </a:extLst>
          </p:cNvPr>
          <p:cNvSpPr>
            <a:spLocks noGrp="1"/>
          </p:cNvSpPr>
          <p:nvPr>
            <p:ph type="dt" sz="half" idx="10"/>
          </p:nvPr>
        </p:nvSpPr>
        <p:spPr/>
        <p:txBody>
          <a:bodyPr/>
          <a:lstStyle/>
          <a:p>
            <a:fld id="{A39F020B-53F3-4503-B08C-1F291CFC4402}" type="datetime1">
              <a:rPr lang="en-US" smtClean="0"/>
              <a:t>4/24/2019</a:t>
            </a:fld>
            <a:endParaRPr lang="en-US"/>
          </a:p>
        </p:txBody>
      </p:sp>
      <p:sp>
        <p:nvSpPr>
          <p:cNvPr id="6" name="Footer Placeholder 5">
            <a:extLst>
              <a:ext uri="{FF2B5EF4-FFF2-40B4-BE49-F238E27FC236}">
                <a16:creationId xmlns:a16="http://schemas.microsoft.com/office/drawing/2014/main" id="{74DD0E38-B116-4D1A-8D96-09F21E3DF9A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A9D3332-0DBE-43C8-8735-7F665C319F15}"/>
              </a:ext>
            </a:extLst>
          </p:cNvPr>
          <p:cNvSpPr>
            <a:spLocks noGrp="1"/>
          </p:cNvSpPr>
          <p:nvPr>
            <p:ph type="sldNum" sz="quarter" idx="12"/>
          </p:nvPr>
        </p:nvSpPr>
        <p:spPr/>
        <p:txBody>
          <a:bodyPr/>
          <a:lstStyle/>
          <a:p>
            <a:fld id="{9F780C23-1FE9-43B3-B233-849A0BDE21C7}" type="slidenum">
              <a:rPr lang="en-US" smtClean="0"/>
              <a:t>‹#›</a:t>
            </a:fld>
            <a:endParaRPr lang="en-US"/>
          </a:p>
        </p:txBody>
      </p:sp>
    </p:spTree>
    <p:extLst>
      <p:ext uri="{BB962C8B-B14F-4D97-AF65-F5344CB8AC3E}">
        <p14:creationId xmlns:p14="http://schemas.microsoft.com/office/powerpoint/2010/main" val="28718756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936E75F-E370-453F-A3C2-F3988453904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2DBE63D-24AD-4FE7-AB29-8A26DA4988E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FE3ABD4-FF30-43FC-8EB4-728BF64CB5A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4AF284-A8F3-4AC6-BC9E-1FCE35766C62}" type="datetime1">
              <a:rPr lang="en-US" smtClean="0"/>
              <a:t>4/24/2019</a:t>
            </a:fld>
            <a:endParaRPr lang="en-US"/>
          </a:p>
        </p:txBody>
      </p:sp>
      <p:sp>
        <p:nvSpPr>
          <p:cNvPr id="5" name="Footer Placeholder 4">
            <a:extLst>
              <a:ext uri="{FF2B5EF4-FFF2-40B4-BE49-F238E27FC236}">
                <a16:creationId xmlns:a16="http://schemas.microsoft.com/office/drawing/2014/main" id="{AF56D57E-F6B0-4508-860F-D62ECEEC67C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03F1F7A-8029-4588-B142-C2FA55407AF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F780C23-1FE9-43B3-B233-849A0BDE21C7}" type="slidenum">
              <a:rPr lang="en-US" smtClean="0"/>
              <a:t>‹#›</a:t>
            </a:fld>
            <a:endParaRPr lang="en-US"/>
          </a:p>
        </p:txBody>
      </p:sp>
    </p:spTree>
    <p:extLst>
      <p:ext uri="{BB962C8B-B14F-4D97-AF65-F5344CB8AC3E}">
        <p14:creationId xmlns:p14="http://schemas.microsoft.com/office/powerpoint/2010/main" val="9951642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6.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6.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Layout" Target="../slideLayouts/slideLayout6.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6.xml"/><Relationship Id="rId4" Type="http://schemas.openxmlformats.org/officeDocument/2006/relationships/image" Target="../media/image33.png"/></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6.xml"/><Relationship Id="rId5" Type="http://schemas.openxmlformats.org/officeDocument/2006/relationships/image" Target="../media/image41.png"/><Relationship Id="rId4" Type="http://schemas.openxmlformats.org/officeDocument/2006/relationships/image" Target="../media/image40.png"/></Relationships>
</file>

<file path=ppt/slides/_rels/slide2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6.xml"/><Relationship Id="rId4" Type="http://schemas.openxmlformats.org/officeDocument/2006/relationships/image" Target="../media/image52.png"/></Relationships>
</file>

<file path=ppt/slides/_rels/slide2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6.xml"/><Relationship Id="rId4" Type="http://schemas.openxmlformats.org/officeDocument/2006/relationships/image" Target="../media/image55.png"/></Relationships>
</file>

<file path=ppt/slides/_rels/slide2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6.xml"/><Relationship Id="rId5" Type="http://schemas.openxmlformats.org/officeDocument/2006/relationships/image" Target="../media/image59.png"/><Relationship Id="rId4" Type="http://schemas.openxmlformats.org/officeDocument/2006/relationships/image" Target="../media/image58.png"/></Relationships>
</file>

<file path=ppt/slides/_rels/slide2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6.xml"/><Relationship Id="rId4" Type="http://schemas.openxmlformats.org/officeDocument/2006/relationships/image" Target="../media/image66.png"/></Relationships>
</file>

<file path=ppt/slides/_rels/slide3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3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3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3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6.xml"/><Relationship Id="rId4" Type="http://schemas.openxmlformats.org/officeDocument/2006/relationships/image" Target="../media/image88.png"/></Relationships>
</file>

<file path=ppt/slides/_rels/slide4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2.xml"/><Relationship Id="rId4" Type="http://schemas.openxmlformats.org/officeDocument/2006/relationships/image" Target="../media/image91.png"/></Relationships>
</file>

<file path=ppt/slides/_rels/slide44.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2.xml"/><Relationship Id="rId4" Type="http://schemas.openxmlformats.org/officeDocument/2006/relationships/image" Target="../media/image94.png"/></Relationships>
</file>

<file path=ppt/slides/_rels/slide45.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6.xml"/><Relationship Id="rId4" Type="http://schemas.openxmlformats.org/officeDocument/2006/relationships/image" Target="../media/image97.png"/></Relationships>
</file>

<file path=ppt/slides/_rels/slide46.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6.xml"/><Relationship Id="rId4" Type="http://schemas.openxmlformats.org/officeDocument/2006/relationships/image" Target="../media/image104.png"/></Relationships>
</file>

<file path=ppt/slides/_rels/slide49.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6.xml"/><Relationship Id="rId5" Type="http://schemas.openxmlformats.org/officeDocument/2006/relationships/image" Target="../media/image7.png"/><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2.xml"/><Relationship Id="rId4" Type="http://schemas.openxmlformats.org/officeDocument/2006/relationships/image" Target="../media/image113.png"/></Relationships>
</file>

<file path=ppt/slides/_rels/slide53.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6.xml"/><Relationship Id="rId4" Type="http://schemas.openxmlformats.org/officeDocument/2006/relationships/image" Target="../media/image116.png"/></Relationships>
</file>

<file path=ppt/slides/_rels/slide54.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2.xml"/><Relationship Id="rId4" Type="http://schemas.openxmlformats.org/officeDocument/2006/relationships/image" Target="../media/image119.png"/></Relationships>
</file>

<file path=ppt/slides/_rels/slide55.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2.xml"/><Relationship Id="rId4" Type="http://schemas.openxmlformats.org/officeDocument/2006/relationships/image" Target="../media/image122.png"/></Relationships>
</file>

<file path=ppt/slides/_rels/slide56.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2.xml"/><Relationship Id="rId4" Type="http://schemas.openxmlformats.org/officeDocument/2006/relationships/image" Target="../media/image125.png"/></Relationships>
</file>

<file path=ppt/slides/_rels/slide57.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2.xml"/><Relationship Id="rId4" Type="http://schemas.openxmlformats.org/officeDocument/2006/relationships/image" Target="../media/image135.png"/></Relationships>
</file>

<file path=ppt/slides/_rels/slide63.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6.png"/><Relationship Id="rId1" Type="http://schemas.openxmlformats.org/officeDocument/2006/relationships/slideLayout" Target="../slideLayouts/slideLayout2.xml"/><Relationship Id="rId4" Type="http://schemas.openxmlformats.org/officeDocument/2006/relationships/image" Target="../media/image13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F2315D-C0FA-422D-9E01-450FBBEA417D}"/>
              </a:ext>
            </a:extLst>
          </p:cNvPr>
          <p:cNvSpPr>
            <a:spLocks noGrp="1"/>
          </p:cNvSpPr>
          <p:nvPr>
            <p:ph type="ctrTitle"/>
          </p:nvPr>
        </p:nvSpPr>
        <p:spPr/>
        <p:txBody>
          <a:bodyPr>
            <a:normAutofit fontScale="90000"/>
          </a:bodyPr>
          <a:lstStyle/>
          <a:p>
            <a:r>
              <a:rPr lang="en-US" b="1" dirty="0"/>
              <a:t>Problem/formulation Sections</a:t>
            </a:r>
            <a:br>
              <a:rPr lang="en-US" dirty="0"/>
            </a:br>
            <a:endParaRPr lang="en-US" dirty="0"/>
          </a:p>
        </p:txBody>
      </p:sp>
      <p:sp>
        <p:nvSpPr>
          <p:cNvPr id="6" name="Rectangle 1">
            <a:extLst>
              <a:ext uri="{FF2B5EF4-FFF2-40B4-BE49-F238E27FC236}">
                <a16:creationId xmlns:a16="http://schemas.microsoft.com/office/drawing/2014/main" id="{E041F9F9-6F3F-42BF-B9BD-BDEA36E4C872}"/>
              </a:ext>
            </a:extLst>
          </p:cNvPr>
          <p:cNvSpPr>
            <a:spLocks noGrp="1" noChangeArrowheads="1"/>
          </p:cNvSpPr>
          <p:nvPr>
            <p:ph type="subTitle" idx="1"/>
          </p:nvPr>
        </p:nvSpPr>
        <p:spPr bwMode="auto">
          <a:xfrm>
            <a:off x="1524000" y="4075977"/>
            <a:ext cx="2223686"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tabLst>
                <a:tab pos="2971800" algn="ctr"/>
                <a:tab pos="5943600" algn="r"/>
              </a:tabLst>
              <a:defRPr>
                <a:solidFill>
                  <a:schemeClr val="tx1"/>
                </a:solidFill>
                <a:latin typeface="Arial" panose="020B0604020202020204" pitchFamily="34" charset="0"/>
              </a:defRPr>
            </a:lvl1pPr>
            <a:lvl2pPr eaLnBrk="0" fontAlgn="base" hangingPunct="0">
              <a:spcBef>
                <a:spcPct val="0"/>
              </a:spcBef>
              <a:spcAft>
                <a:spcPct val="0"/>
              </a:spcAft>
              <a:tabLst>
                <a:tab pos="2971800" algn="ctr"/>
                <a:tab pos="5943600" algn="r"/>
              </a:tabLst>
              <a:defRPr>
                <a:solidFill>
                  <a:schemeClr val="tx1"/>
                </a:solidFill>
                <a:latin typeface="Arial" panose="020B0604020202020204" pitchFamily="34" charset="0"/>
              </a:defRPr>
            </a:lvl2pPr>
            <a:lvl3pPr eaLnBrk="0" fontAlgn="base" hangingPunct="0">
              <a:spcBef>
                <a:spcPct val="0"/>
              </a:spcBef>
              <a:spcAft>
                <a:spcPct val="0"/>
              </a:spcAft>
              <a:tabLst>
                <a:tab pos="2971800" algn="ctr"/>
                <a:tab pos="5943600" algn="r"/>
              </a:tabLst>
              <a:defRPr>
                <a:solidFill>
                  <a:schemeClr val="tx1"/>
                </a:solidFill>
                <a:latin typeface="Arial" panose="020B0604020202020204" pitchFamily="34" charset="0"/>
              </a:defRPr>
            </a:lvl3pPr>
            <a:lvl4pPr eaLnBrk="0" fontAlgn="base" hangingPunct="0">
              <a:spcBef>
                <a:spcPct val="0"/>
              </a:spcBef>
              <a:spcAft>
                <a:spcPct val="0"/>
              </a:spcAft>
              <a:tabLst>
                <a:tab pos="2971800" algn="ctr"/>
                <a:tab pos="5943600" algn="r"/>
              </a:tabLst>
              <a:defRPr>
                <a:solidFill>
                  <a:schemeClr val="tx1"/>
                </a:solidFill>
                <a:latin typeface="Arial" panose="020B0604020202020204" pitchFamily="34" charset="0"/>
              </a:defRPr>
            </a:lvl4pPr>
            <a:lvl5pPr eaLnBrk="0" fontAlgn="base" hangingPunct="0">
              <a:spcBef>
                <a:spcPct val="0"/>
              </a:spcBef>
              <a:spcAft>
                <a:spcPct val="0"/>
              </a:spcAft>
              <a:tabLst>
                <a:tab pos="2971800" algn="ctr"/>
                <a:tab pos="5943600" algn="r"/>
              </a:tabLst>
              <a:defRPr>
                <a:solidFill>
                  <a:schemeClr val="tx1"/>
                </a:solidFill>
                <a:latin typeface="Arial" panose="020B0604020202020204" pitchFamily="34" charset="0"/>
              </a:defRPr>
            </a:lvl5pPr>
            <a:lvl6pPr eaLnBrk="0" fontAlgn="base" hangingPunct="0">
              <a:spcBef>
                <a:spcPct val="0"/>
              </a:spcBef>
              <a:spcAft>
                <a:spcPct val="0"/>
              </a:spcAft>
              <a:tabLst>
                <a:tab pos="2971800" algn="ctr"/>
                <a:tab pos="5943600" algn="r"/>
              </a:tabLst>
              <a:defRPr>
                <a:solidFill>
                  <a:schemeClr val="tx1"/>
                </a:solidFill>
                <a:latin typeface="Arial" panose="020B0604020202020204" pitchFamily="34" charset="0"/>
              </a:defRPr>
            </a:lvl6pPr>
            <a:lvl7pPr eaLnBrk="0" fontAlgn="base" hangingPunct="0">
              <a:spcBef>
                <a:spcPct val="0"/>
              </a:spcBef>
              <a:spcAft>
                <a:spcPct val="0"/>
              </a:spcAft>
              <a:tabLst>
                <a:tab pos="2971800" algn="ctr"/>
                <a:tab pos="5943600" algn="r"/>
              </a:tabLst>
              <a:defRPr>
                <a:solidFill>
                  <a:schemeClr val="tx1"/>
                </a:solidFill>
                <a:latin typeface="Arial" panose="020B0604020202020204" pitchFamily="34" charset="0"/>
              </a:defRPr>
            </a:lvl7pPr>
            <a:lvl8pPr eaLnBrk="0" fontAlgn="base" hangingPunct="0">
              <a:spcBef>
                <a:spcPct val="0"/>
              </a:spcBef>
              <a:spcAft>
                <a:spcPct val="0"/>
              </a:spcAft>
              <a:tabLst>
                <a:tab pos="2971800" algn="ctr"/>
                <a:tab pos="5943600" algn="r"/>
              </a:tabLst>
              <a:defRPr>
                <a:solidFill>
                  <a:schemeClr val="tx1"/>
                </a:solidFill>
                <a:latin typeface="Arial" panose="020B0604020202020204" pitchFamily="34" charset="0"/>
              </a:defRPr>
            </a:lvl8pPr>
            <a:lvl9pPr eaLnBrk="0" fontAlgn="base" hangingPunct="0">
              <a:spcBef>
                <a:spcPct val="0"/>
              </a:spcBef>
              <a:spcAft>
                <a:spcPct val="0"/>
              </a:spcAft>
              <a:tabLst>
                <a:tab pos="2971800" algn="ctr"/>
                <a:tab pos="5943600" algn="r"/>
              </a:tabLs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tab pos="2971800" algn="ctr"/>
                <a:tab pos="5943600" algn="r"/>
              </a:tabLst>
            </a:pPr>
            <a:r>
              <a:rPr kumimoji="0" lang="en-US" altLang="en-US" sz="11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problem_formulation.</a:t>
            </a:r>
            <a:r>
              <a:rPr lang="en-US" altLang="en-US" sz="1100" dirty="0">
                <a:latin typeface="Calibri" panose="020F0502020204030204" pitchFamily="34" charset="0"/>
                <a:ea typeface="Calibri" panose="020F0502020204030204" pitchFamily="34" charset="0"/>
                <a:cs typeface="Times New Roman" panose="02020603050405020304" pitchFamily="18" charset="0"/>
              </a:rPr>
              <a:t>Apr30.</a:t>
            </a:r>
            <a:r>
              <a:rPr kumimoji="0" lang="en-US" altLang="en-US" sz="11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2019   </a:t>
            </a:r>
          </a:p>
          <a:p>
            <a:pPr marL="0" marR="0" lvl="0" indent="0" algn="l" defTabSz="914400" rtl="0" eaLnBrk="0" fontAlgn="base" latinLnBrk="0" hangingPunct="0">
              <a:lnSpc>
                <a:spcPct val="100000"/>
              </a:lnSpc>
              <a:spcBef>
                <a:spcPct val="0"/>
              </a:spcBef>
              <a:spcAft>
                <a:spcPct val="0"/>
              </a:spcAft>
              <a:buClrTx/>
              <a:buSzTx/>
              <a:buFontTx/>
              <a:buNone/>
              <a:tabLst>
                <a:tab pos="2971800" algn="ctr"/>
                <a:tab pos="5943600" algn="r"/>
              </a:tabLst>
            </a:pPr>
            <a:endParaRPr lang="en-US" altLang="en-US" sz="1100" dirty="0">
              <a:latin typeface="Calibri" panose="020F050202020403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tab pos="2971800" algn="ctr"/>
                <a:tab pos="5943600" algn="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2110139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1ACE41-1D25-48AD-8128-FE6C154D7C6D}"/>
              </a:ext>
            </a:extLst>
          </p:cNvPr>
          <p:cNvSpPr>
            <a:spLocks noGrp="1"/>
          </p:cNvSpPr>
          <p:nvPr>
            <p:ph type="title"/>
          </p:nvPr>
        </p:nvSpPr>
        <p:spPr/>
        <p:txBody>
          <a:bodyPr>
            <a:normAutofit/>
          </a:bodyPr>
          <a:lstStyle/>
          <a:p>
            <a:r>
              <a:rPr lang="en-US" b="1" dirty="0"/>
              <a:t>(2008.Kang, page 3-4, last-first paragraphs)</a:t>
            </a:r>
            <a:br>
              <a:rPr lang="en-US" dirty="0"/>
            </a:br>
            <a:r>
              <a:rPr lang="en-US" sz="2000" dirty="0"/>
              <a:t>Model: WMLF/GI</a:t>
            </a:r>
            <a:br>
              <a:rPr lang="en-US" sz="2000" dirty="0"/>
            </a:br>
            <a:r>
              <a:rPr lang="en-US" sz="2000" dirty="0"/>
              <a:t>Input: SNP Matrix</a:t>
            </a:r>
            <a:endParaRPr lang="en-US" dirty="0"/>
          </a:p>
        </p:txBody>
      </p:sp>
      <p:pic>
        <p:nvPicPr>
          <p:cNvPr id="5" name="Picture 4">
            <a:extLst>
              <a:ext uri="{FF2B5EF4-FFF2-40B4-BE49-F238E27FC236}">
                <a16:creationId xmlns:a16="http://schemas.microsoft.com/office/drawing/2014/main" id="{60DD9B10-7DFA-443A-9966-537BE7F318B2}"/>
              </a:ext>
            </a:extLst>
          </p:cNvPr>
          <p:cNvPicPr>
            <a:picLocks noChangeAspect="1"/>
          </p:cNvPicPr>
          <p:nvPr/>
        </p:nvPicPr>
        <p:blipFill>
          <a:blip r:embed="rId2"/>
          <a:stretch>
            <a:fillRect/>
          </a:stretch>
        </p:blipFill>
        <p:spPr>
          <a:xfrm>
            <a:off x="838200" y="2013686"/>
            <a:ext cx="4322694" cy="923294"/>
          </a:xfrm>
          <a:prstGeom prst="rect">
            <a:avLst/>
          </a:prstGeom>
        </p:spPr>
      </p:pic>
      <p:pic>
        <p:nvPicPr>
          <p:cNvPr id="6" name="Picture 5">
            <a:extLst>
              <a:ext uri="{FF2B5EF4-FFF2-40B4-BE49-F238E27FC236}">
                <a16:creationId xmlns:a16="http://schemas.microsoft.com/office/drawing/2014/main" id="{582D9418-6E3D-4B18-A578-5D1CFC631E73}"/>
              </a:ext>
            </a:extLst>
          </p:cNvPr>
          <p:cNvPicPr>
            <a:picLocks noChangeAspect="1"/>
          </p:cNvPicPr>
          <p:nvPr/>
        </p:nvPicPr>
        <p:blipFill>
          <a:blip r:embed="rId3"/>
          <a:stretch>
            <a:fillRect/>
          </a:stretch>
        </p:blipFill>
        <p:spPr>
          <a:xfrm>
            <a:off x="642964" y="3123915"/>
            <a:ext cx="4614067" cy="2565538"/>
          </a:xfrm>
          <a:prstGeom prst="rect">
            <a:avLst/>
          </a:prstGeom>
        </p:spPr>
      </p:pic>
      <p:pic>
        <p:nvPicPr>
          <p:cNvPr id="7" name="Picture 6">
            <a:extLst>
              <a:ext uri="{FF2B5EF4-FFF2-40B4-BE49-F238E27FC236}">
                <a16:creationId xmlns:a16="http://schemas.microsoft.com/office/drawing/2014/main" id="{5495B66B-6BEA-4A58-ACBD-C17E171BF829}"/>
              </a:ext>
            </a:extLst>
          </p:cNvPr>
          <p:cNvPicPr>
            <a:picLocks noChangeAspect="1"/>
          </p:cNvPicPr>
          <p:nvPr/>
        </p:nvPicPr>
        <p:blipFill>
          <a:blip r:embed="rId4"/>
          <a:stretch>
            <a:fillRect/>
          </a:stretch>
        </p:blipFill>
        <p:spPr>
          <a:xfrm>
            <a:off x="5508284" y="1795683"/>
            <a:ext cx="4175759" cy="4020938"/>
          </a:xfrm>
          <a:prstGeom prst="rect">
            <a:avLst/>
          </a:prstGeom>
        </p:spPr>
      </p:pic>
      <p:sp>
        <p:nvSpPr>
          <p:cNvPr id="3" name="Slide Number Placeholder 2">
            <a:extLst>
              <a:ext uri="{FF2B5EF4-FFF2-40B4-BE49-F238E27FC236}">
                <a16:creationId xmlns:a16="http://schemas.microsoft.com/office/drawing/2014/main" id="{9DA25F40-1179-43F6-B196-FCBD7187F847}"/>
              </a:ext>
            </a:extLst>
          </p:cNvPr>
          <p:cNvSpPr>
            <a:spLocks noGrp="1"/>
          </p:cNvSpPr>
          <p:nvPr>
            <p:ph type="sldNum" sz="quarter" idx="12"/>
          </p:nvPr>
        </p:nvSpPr>
        <p:spPr/>
        <p:txBody>
          <a:bodyPr/>
          <a:lstStyle/>
          <a:p>
            <a:fld id="{9F780C23-1FE9-43B3-B233-849A0BDE21C7}" type="slidenum">
              <a:rPr lang="en-US" smtClean="0"/>
              <a:t>9</a:t>
            </a:fld>
            <a:endParaRPr lang="en-US"/>
          </a:p>
        </p:txBody>
      </p:sp>
    </p:spTree>
    <p:extLst>
      <p:ext uri="{BB962C8B-B14F-4D97-AF65-F5344CB8AC3E}">
        <p14:creationId xmlns:p14="http://schemas.microsoft.com/office/powerpoint/2010/main" val="4152537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18DC0-3FBA-4A55-A1C0-1BDFB648A06C}"/>
              </a:ext>
            </a:extLst>
          </p:cNvPr>
          <p:cNvSpPr>
            <a:spLocks noGrp="1"/>
          </p:cNvSpPr>
          <p:nvPr>
            <p:ph type="title"/>
          </p:nvPr>
        </p:nvSpPr>
        <p:spPr/>
        <p:txBody>
          <a:bodyPr>
            <a:normAutofit/>
          </a:bodyPr>
          <a:lstStyle/>
          <a:p>
            <a:r>
              <a:rPr lang="en-US" b="1" dirty="0"/>
              <a:t>(2008.Xie.P_WMLF, page 2, first paragraph)</a:t>
            </a:r>
            <a:br>
              <a:rPr lang="en-US" b="1" dirty="0"/>
            </a:br>
            <a:r>
              <a:rPr lang="en-US" sz="2200" b="1" dirty="0"/>
              <a:t>Model: P-WMLF/GS</a:t>
            </a:r>
            <a:br>
              <a:rPr lang="en-US" sz="2200" b="1" dirty="0"/>
            </a:br>
            <a:r>
              <a:rPr lang="en-US" sz="2200" b="1" dirty="0"/>
              <a:t>Input: </a:t>
            </a:r>
            <a:r>
              <a:rPr lang="en-US" sz="2200" dirty="0"/>
              <a:t>SNP Matrix, weight matrix, </a:t>
            </a:r>
            <a:r>
              <a:rPr lang="en-US" sz="2200" dirty="0" err="1"/>
              <a:t>genospectrum</a:t>
            </a:r>
            <a:r>
              <a:rPr lang="en-US" sz="2200" dirty="0"/>
              <a:t> weighted </a:t>
            </a:r>
            <a:r>
              <a:rPr lang="en-US" sz="2200" dirty="0" err="1"/>
              <a:t>coifficient</a:t>
            </a:r>
            <a:r>
              <a:rPr lang="en-US" sz="2200" dirty="0"/>
              <a:t> (</a:t>
            </a:r>
            <a:r>
              <a:rPr lang="en-US" sz="2200" dirty="0" err="1"/>
              <a:t>gw</a:t>
            </a:r>
            <a:r>
              <a:rPr lang="en-US" sz="2200" dirty="0"/>
              <a:t>) </a:t>
            </a:r>
          </a:p>
        </p:txBody>
      </p:sp>
      <p:pic>
        <p:nvPicPr>
          <p:cNvPr id="3" name="Picture 2">
            <a:extLst>
              <a:ext uri="{FF2B5EF4-FFF2-40B4-BE49-F238E27FC236}">
                <a16:creationId xmlns:a16="http://schemas.microsoft.com/office/drawing/2014/main" id="{7E7660C0-45BB-4EFE-9B3B-B4112B28764A}"/>
              </a:ext>
            </a:extLst>
          </p:cNvPr>
          <p:cNvPicPr>
            <a:picLocks noChangeAspect="1"/>
          </p:cNvPicPr>
          <p:nvPr/>
        </p:nvPicPr>
        <p:blipFill>
          <a:blip r:embed="rId2"/>
          <a:stretch>
            <a:fillRect/>
          </a:stretch>
        </p:blipFill>
        <p:spPr>
          <a:xfrm>
            <a:off x="1001702" y="1776614"/>
            <a:ext cx="2752788" cy="4942106"/>
          </a:xfrm>
          <a:prstGeom prst="rect">
            <a:avLst/>
          </a:prstGeom>
        </p:spPr>
      </p:pic>
      <p:pic>
        <p:nvPicPr>
          <p:cNvPr id="4" name="Picture 3">
            <a:extLst>
              <a:ext uri="{FF2B5EF4-FFF2-40B4-BE49-F238E27FC236}">
                <a16:creationId xmlns:a16="http://schemas.microsoft.com/office/drawing/2014/main" id="{36C848E4-34BC-4C6A-99E9-2647ECF17395}"/>
              </a:ext>
            </a:extLst>
          </p:cNvPr>
          <p:cNvPicPr>
            <a:picLocks noChangeAspect="1"/>
          </p:cNvPicPr>
          <p:nvPr/>
        </p:nvPicPr>
        <p:blipFill>
          <a:blip r:embed="rId3"/>
          <a:stretch>
            <a:fillRect/>
          </a:stretch>
        </p:blipFill>
        <p:spPr>
          <a:xfrm>
            <a:off x="7600900" y="2679048"/>
            <a:ext cx="2964077" cy="2528793"/>
          </a:xfrm>
          <a:prstGeom prst="rect">
            <a:avLst/>
          </a:prstGeom>
        </p:spPr>
      </p:pic>
      <p:pic>
        <p:nvPicPr>
          <p:cNvPr id="5" name="Picture 4">
            <a:extLst>
              <a:ext uri="{FF2B5EF4-FFF2-40B4-BE49-F238E27FC236}">
                <a16:creationId xmlns:a16="http://schemas.microsoft.com/office/drawing/2014/main" id="{5505E849-FFE0-4C4B-ACD1-F0B6A9BD807E}"/>
              </a:ext>
            </a:extLst>
          </p:cNvPr>
          <p:cNvPicPr>
            <a:picLocks noChangeAspect="1"/>
          </p:cNvPicPr>
          <p:nvPr/>
        </p:nvPicPr>
        <p:blipFill>
          <a:blip r:embed="rId4"/>
          <a:stretch>
            <a:fillRect/>
          </a:stretch>
        </p:blipFill>
        <p:spPr>
          <a:xfrm>
            <a:off x="3869695" y="1776614"/>
            <a:ext cx="2827540" cy="5014418"/>
          </a:xfrm>
          <a:prstGeom prst="rect">
            <a:avLst/>
          </a:prstGeom>
        </p:spPr>
      </p:pic>
      <p:sp>
        <p:nvSpPr>
          <p:cNvPr id="7" name="Slide Number Placeholder 6">
            <a:extLst>
              <a:ext uri="{FF2B5EF4-FFF2-40B4-BE49-F238E27FC236}">
                <a16:creationId xmlns:a16="http://schemas.microsoft.com/office/drawing/2014/main" id="{CF583660-6BF5-4B1C-9AD1-BBFA9291DC56}"/>
              </a:ext>
            </a:extLst>
          </p:cNvPr>
          <p:cNvSpPr>
            <a:spLocks noGrp="1"/>
          </p:cNvSpPr>
          <p:nvPr>
            <p:ph type="sldNum" sz="quarter" idx="12"/>
          </p:nvPr>
        </p:nvSpPr>
        <p:spPr/>
        <p:txBody>
          <a:bodyPr/>
          <a:lstStyle/>
          <a:p>
            <a:fld id="{9F780C23-1FE9-43B3-B233-849A0BDE21C7}" type="slidenum">
              <a:rPr lang="en-US" smtClean="0"/>
              <a:t>10</a:t>
            </a:fld>
            <a:endParaRPr lang="en-US"/>
          </a:p>
        </p:txBody>
      </p:sp>
    </p:spTree>
    <p:extLst>
      <p:ext uri="{BB962C8B-B14F-4D97-AF65-F5344CB8AC3E}">
        <p14:creationId xmlns:p14="http://schemas.microsoft.com/office/powerpoint/2010/main" val="36826588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9C77ED-DD03-4D6A-A85A-C400C06D9B36}"/>
              </a:ext>
            </a:extLst>
          </p:cNvPr>
          <p:cNvSpPr>
            <a:spLocks noGrp="1"/>
          </p:cNvSpPr>
          <p:nvPr>
            <p:ph type="title"/>
          </p:nvPr>
        </p:nvSpPr>
        <p:spPr/>
        <p:txBody>
          <a:bodyPr>
            <a:normAutofit fontScale="90000"/>
          </a:bodyPr>
          <a:lstStyle/>
          <a:p>
            <a:r>
              <a:rPr lang="en-US" dirty="0"/>
              <a:t>2008.Bansal.HASH, page 2, 2</a:t>
            </a:r>
            <a:r>
              <a:rPr lang="en-US" baseline="30000" dirty="0"/>
              <a:t>nd</a:t>
            </a:r>
            <a:r>
              <a:rPr lang="en-US" dirty="0"/>
              <a:t> paragraph on right</a:t>
            </a:r>
            <a:br>
              <a:rPr lang="en-US" dirty="0"/>
            </a:br>
            <a:r>
              <a:rPr lang="en-US" sz="2200" dirty="0"/>
              <a:t>Model: MCMC</a:t>
            </a:r>
            <a:br>
              <a:rPr lang="en-US" sz="2200" dirty="0"/>
            </a:br>
            <a:r>
              <a:rPr lang="en-US" sz="2200" dirty="0"/>
              <a:t>Input: Unknown</a:t>
            </a:r>
          </a:p>
        </p:txBody>
      </p:sp>
      <p:sp>
        <p:nvSpPr>
          <p:cNvPr id="3" name="Content Placeholder 2">
            <a:extLst>
              <a:ext uri="{FF2B5EF4-FFF2-40B4-BE49-F238E27FC236}">
                <a16:creationId xmlns:a16="http://schemas.microsoft.com/office/drawing/2014/main" id="{91E8C8D1-D170-427A-AB5B-6EDE181D2B27}"/>
              </a:ext>
            </a:extLst>
          </p:cNvPr>
          <p:cNvSpPr>
            <a:spLocks noGrp="1"/>
          </p:cNvSpPr>
          <p:nvPr>
            <p:ph sz="half" idx="1"/>
          </p:nvPr>
        </p:nvSpPr>
        <p:spPr>
          <a:xfrm>
            <a:off x="838199" y="1825624"/>
            <a:ext cx="10515599" cy="4751021"/>
          </a:xfrm>
        </p:spPr>
        <p:txBody>
          <a:bodyPr>
            <a:normAutofit fontScale="70000" lnSpcReduction="20000"/>
          </a:bodyPr>
          <a:lstStyle/>
          <a:p>
            <a:r>
              <a:rPr lang="en-US" dirty="0"/>
              <a:t>“For haplotype assembly to be feasible, one requires a high sequence coverage (sufficient overlaps between reads) and reads that are long enough to span multiple variant sites. Given the level of polymorphism in the human genome (∼0.1%), single shotgun reads (∼8,001,000 base pairs long) at 5–8X coverage would result in short haplotype segments. However, paired ends or mate pairs (pair of sequenced reads derived from the same shotgun clone) provide linkage information that can substantially increase the length of inferred haplotypes. Even with mate pairs, it is not possible to link all variants on a chromosome. A haplotype assembly for a diploid genome is a collection of haplotype segments or disjoint haplotypes. In the absence of errors in sequenced reads, the correct haplotype assembly is unique and is not difficult to derive. Errors in reads increase the space of possible solutions, making this problem computationally challenging. The problem of finding the haplotype assembly that optimizes a certain objective function (e.g., minimize the number of conflicts with the sequenced reads) has been explored from a theoretical perspective (Lippert et al. 2002; </a:t>
            </a:r>
            <a:r>
              <a:rPr lang="en-US" dirty="0" err="1"/>
              <a:t>Rizzi</a:t>
            </a:r>
            <a:r>
              <a:rPr lang="en-US" dirty="0"/>
              <a:t> et al. 2002; </a:t>
            </a:r>
            <a:r>
              <a:rPr lang="en-US" dirty="0" err="1"/>
              <a:t>Halldorsson</a:t>
            </a:r>
            <a:r>
              <a:rPr lang="en-US" dirty="0"/>
              <a:t> et al. 2003; </a:t>
            </a:r>
            <a:r>
              <a:rPr lang="en-US" dirty="0" err="1"/>
              <a:t>Bafna</a:t>
            </a:r>
            <a:r>
              <a:rPr lang="en-US" dirty="0"/>
              <a:t> et al. 2005) and has been shown to be computationally intractable for gapped reads (e.g., mate pairs). A statistical method was proposed (Li et al. 2004) for reconstructing haplotypes from sequenced reads aligned to a reference genome. The method is based on inferring local haplotypes using a Gibbs sampling approach and joining these local haplotypes using overlaps. This method has recently been extended (Kim et al. 2007) to include polymorphism detection as part of the haplotype reconstruction pipeline, and applied to the genome of </a:t>
            </a:r>
            <a:r>
              <a:rPr lang="en-US" dirty="0" err="1"/>
              <a:t>Ciona</a:t>
            </a:r>
            <a:r>
              <a:rPr lang="en-US" dirty="0"/>
              <a:t> intestinalis.” </a:t>
            </a:r>
            <a:r>
              <a:rPr lang="en-US" u="sng" dirty="0"/>
              <a:t>(2008.Bansal.HASH, page 2, 2</a:t>
            </a:r>
            <a:r>
              <a:rPr lang="en-US" u="sng" baseline="30000" dirty="0"/>
              <a:t>nd</a:t>
            </a:r>
            <a:r>
              <a:rPr lang="en-US" u="sng" dirty="0"/>
              <a:t> paragraph on right).</a:t>
            </a:r>
          </a:p>
        </p:txBody>
      </p:sp>
      <p:sp>
        <p:nvSpPr>
          <p:cNvPr id="4" name="Slide Number Placeholder 3">
            <a:extLst>
              <a:ext uri="{FF2B5EF4-FFF2-40B4-BE49-F238E27FC236}">
                <a16:creationId xmlns:a16="http://schemas.microsoft.com/office/drawing/2014/main" id="{221B45BC-9F26-4A57-8DF8-A836CCCBF0BF}"/>
              </a:ext>
            </a:extLst>
          </p:cNvPr>
          <p:cNvSpPr>
            <a:spLocks noGrp="1"/>
          </p:cNvSpPr>
          <p:nvPr>
            <p:ph type="sldNum" sz="quarter" idx="12"/>
          </p:nvPr>
        </p:nvSpPr>
        <p:spPr/>
        <p:txBody>
          <a:bodyPr/>
          <a:lstStyle/>
          <a:p>
            <a:fld id="{9F780C23-1FE9-43B3-B233-849A0BDE21C7}" type="slidenum">
              <a:rPr lang="en-US" smtClean="0"/>
              <a:t>11</a:t>
            </a:fld>
            <a:endParaRPr lang="en-US"/>
          </a:p>
        </p:txBody>
      </p:sp>
    </p:spTree>
    <p:extLst>
      <p:ext uri="{BB962C8B-B14F-4D97-AF65-F5344CB8AC3E}">
        <p14:creationId xmlns:p14="http://schemas.microsoft.com/office/powerpoint/2010/main" val="21585844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4FD645-54C5-4870-BCB6-CB41843FBDBC}"/>
              </a:ext>
            </a:extLst>
          </p:cNvPr>
          <p:cNvSpPr>
            <a:spLocks noGrp="1"/>
          </p:cNvSpPr>
          <p:nvPr>
            <p:ph type="title"/>
          </p:nvPr>
        </p:nvSpPr>
        <p:spPr>
          <a:xfrm>
            <a:off x="838199" y="365125"/>
            <a:ext cx="11198629" cy="1325563"/>
          </a:xfrm>
        </p:spPr>
        <p:txBody>
          <a:bodyPr>
            <a:normAutofit fontScale="90000"/>
          </a:bodyPr>
          <a:lstStyle/>
          <a:p>
            <a:r>
              <a:rPr lang="en-US" dirty="0"/>
              <a:t>2009.Howie.IMPUTE2, page 2, last paragraph on right</a:t>
            </a:r>
            <a:br>
              <a:rPr lang="en-US" dirty="0"/>
            </a:br>
            <a:r>
              <a:rPr lang="en-US" sz="2200" dirty="0"/>
              <a:t>Model: genotype imputation method </a:t>
            </a:r>
            <a:br>
              <a:rPr lang="en-US" sz="2000" dirty="0"/>
            </a:br>
            <a:r>
              <a:rPr lang="en-US" sz="2000" dirty="0"/>
              <a:t>Input: Unknown</a:t>
            </a:r>
            <a:endParaRPr lang="en-US" dirty="0"/>
          </a:p>
        </p:txBody>
      </p:sp>
      <p:pic>
        <p:nvPicPr>
          <p:cNvPr id="5" name="Content Placeholder 4">
            <a:extLst>
              <a:ext uri="{FF2B5EF4-FFF2-40B4-BE49-F238E27FC236}">
                <a16:creationId xmlns:a16="http://schemas.microsoft.com/office/drawing/2014/main" id="{B8B58A4C-573B-4119-B6D9-260991B9425F}"/>
              </a:ext>
            </a:extLst>
          </p:cNvPr>
          <p:cNvPicPr>
            <a:picLocks noGrp="1" noChangeAspect="1"/>
          </p:cNvPicPr>
          <p:nvPr>
            <p:ph idx="1"/>
          </p:nvPr>
        </p:nvPicPr>
        <p:blipFill>
          <a:blip r:embed="rId2"/>
          <a:stretch>
            <a:fillRect/>
          </a:stretch>
        </p:blipFill>
        <p:spPr>
          <a:xfrm>
            <a:off x="838200" y="1810457"/>
            <a:ext cx="6486525" cy="3838575"/>
          </a:xfrm>
          <a:prstGeom prst="rect">
            <a:avLst/>
          </a:prstGeom>
        </p:spPr>
      </p:pic>
      <p:sp>
        <p:nvSpPr>
          <p:cNvPr id="3" name="Slide Number Placeholder 2">
            <a:extLst>
              <a:ext uri="{FF2B5EF4-FFF2-40B4-BE49-F238E27FC236}">
                <a16:creationId xmlns:a16="http://schemas.microsoft.com/office/drawing/2014/main" id="{ABF99D43-6AE3-4012-8B61-C80D0DEFA579}"/>
              </a:ext>
            </a:extLst>
          </p:cNvPr>
          <p:cNvSpPr>
            <a:spLocks noGrp="1"/>
          </p:cNvSpPr>
          <p:nvPr>
            <p:ph type="sldNum" sz="quarter" idx="12"/>
          </p:nvPr>
        </p:nvSpPr>
        <p:spPr/>
        <p:txBody>
          <a:bodyPr/>
          <a:lstStyle/>
          <a:p>
            <a:fld id="{9F780C23-1FE9-43B3-B233-849A0BDE21C7}" type="slidenum">
              <a:rPr lang="en-US" smtClean="0"/>
              <a:t>12</a:t>
            </a:fld>
            <a:endParaRPr lang="en-US"/>
          </a:p>
        </p:txBody>
      </p:sp>
    </p:spTree>
    <p:extLst>
      <p:ext uri="{BB962C8B-B14F-4D97-AF65-F5344CB8AC3E}">
        <p14:creationId xmlns:p14="http://schemas.microsoft.com/office/powerpoint/2010/main" val="31953075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EFCE20-BF19-49A2-B07A-C6BAAF672B72}"/>
              </a:ext>
            </a:extLst>
          </p:cNvPr>
          <p:cNvSpPr>
            <a:spLocks noGrp="1"/>
          </p:cNvSpPr>
          <p:nvPr>
            <p:ph type="title"/>
          </p:nvPr>
        </p:nvSpPr>
        <p:spPr/>
        <p:txBody>
          <a:bodyPr>
            <a:normAutofit/>
          </a:bodyPr>
          <a:lstStyle/>
          <a:p>
            <a:r>
              <a:rPr lang="en-US" dirty="0"/>
              <a:t>2009.Wu, page 2, 2</a:t>
            </a:r>
            <a:r>
              <a:rPr lang="en-US" baseline="30000" dirty="0"/>
              <a:t>nd</a:t>
            </a:r>
            <a:r>
              <a:rPr lang="en-US" dirty="0"/>
              <a:t> &amp; 3</a:t>
            </a:r>
            <a:r>
              <a:rPr lang="en-US" baseline="30000" dirty="0"/>
              <a:t>rd</a:t>
            </a:r>
            <a:r>
              <a:rPr lang="en-US" dirty="0"/>
              <a:t> paragraph</a:t>
            </a:r>
            <a:br>
              <a:rPr lang="en-US" dirty="0"/>
            </a:br>
            <a:r>
              <a:rPr lang="en-US" sz="2200" dirty="0"/>
              <a:t>Model: self-organizing map method </a:t>
            </a:r>
            <a:br>
              <a:rPr lang="en-US" sz="2000" dirty="0"/>
            </a:br>
            <a:r>
              <a:rPr lang="en-US" sz="2000" dirty="0"/>
              <a:t>Input: SNP Fragments</a:t>
            </a:r>
            <a:endParaRPr lang="en-US" dirty="0"/>
          </a:p>
        </p:txBody>
      </p:sp>
      <p:pic>
        <p:nvPicPr>
          <p:cNvPr id="5" name="Content Placeholder 4">
            <a:extLst>
              <a:ext uri="{FF2B5EF4-FFF2-40B4-BE49-F238E27FC236}">
                <a16:creationId xmlns:a16="http://schemas.microsoft.com/office/drawing/2014/main" id="{68BCAA59-99D3-439D-ACE9-ADA8122AC953}"/>
              </a:ext>
            </a:extLst>
          </p:cNvPr>
          <p:cNvPicPr>
            <a:picLocks noGrp="1" noChangeAspect="1"/>
          </p:cNvPicPr>
          <p:nvPr>
            <p:ph idx="1"/>
          </p:nvPr>
        </p:nvPicPr>
        <p:blipFill>
          <a:blip r:embed="rId2"/>
          <a:stretch>
            <a:fillRect/>
          </a:stretch>
        </p:blipFill>
        <p:spPr>
          <a:xfrm>
            <a:off x="838200" y="1847849"/>
            <a:ext cx="6543502" cy="4717997"/>
          </a:xfrm>
          <a:prstGeom prst="rect">
            <a:avLst/>
          </a:prstGeom>
        </p:spPr>
      </p:pic>
      <p:sp>
        <p:nvSpPr>
          <p:cNvPr id="3" name="Slide Number Placeholder 2">
            <a:extLst>
              <a:ext uri="{FF2B5EF4-FFF2-40B4-BE49-F238E27FC236}">
                <a16:creationId xmlns:a16="http://schemas.microsoft.com/office/drawing/2014/main" id="{C3011188-759B-493F-816A-8699D88DE68C}"/>
              </a:ext>
            </a:extLst>
          </p:cNvPr>
          <p:cNvSpPr>
            <a:spLocks noGrp="1"/>
          </p:cNvSpPr>
          <p:nvPr>
            <p:ph type="sldNum" sz="quarter" idx="12"/>
          </p:nvPr>
        </p:nvSpPr>
        <p:spPr/>
        <p:txBody>
          <a:bodyPr/>
          <a:lstStyle/>
          <a:p>
            <a:fld id="{9F780C23-1FE9-43B3-B233-849A0BDE21C7}" type="slidenum">
              <a:rPr lang="en-US" smtClean="0"/>
              <a:t>13</a:t>
            </a:fld>
            <a:endParaRPr lang="en-US"/>
          </a:p>
        </p:txBody>
      </p:sp>
    </p:spTree>
    <p:extLst>
      <p:ext uri="{BB962C8B-B14F-4D97-AF65-F5344CB8AC3E}">
        <p14:creationId xmlns:p14="http://schemas.microsoft.com/office/powerpoint/2010/main" val="33206633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D674A1-84A5-457C-8E59-68011C9408E2}"/>
              </a:ext>
            </a:extLst>
          </p:cNvPr>
          <p:cNvSpPr>
            <a:spLocks noGrp="1"/>
          </p:cNvSpPr>
          <p:nvPr>
            <p:ph type="title"/>
          </p:nvPr>
        </p:nvSpPr>
        <p:spPr/>
        <p:txBody>
          <a:bodyPr>
            <a:normAutofit fontScale="90000"/>
          </a:bodyPr>
          <a:lstStyle/>
          <a:p>
            <a:r>
              <a:rPr lang="en-US" b="1" dirty="0"/>
              <a:t>(2010.Duitama.ReFHap, page 2, last paragraph on right)</a:t>
            </a:r>
            <a:br>
              <a:rPr lang="en-US" dirty="0"/>
            </a:br>
            <a:r>
              <a:rPr lang="en-US" sz="2000" dirty="0"/>
              <a:t>Model: Heurist/Graph </a:t>
            </a:r>
            <a:br>
              <a:rPr lang="en-US" sz="2000" dirty="0"/>
            </a:br>
            <a:r>
              <a:rPr lang="en-US" sz="2000" dirty="0"/>
              <a:t>Input: </a:t>
            </a:r>
            <a:r>
              <a:rPr lang="fr-FR" sz="2200" dirty="0"/>
              <a:t>fragment and variant </a:t>
            </a:r>
            <a:r>
              <a:rPr lang="fr-FR" sz="2200" dirty="0" err="1"/>
              <a:t>loci</a:t>
            </a:r>
            <a:r>
              <a:rPr lang="fr-FR" sz="2200" dirty="0"/>
              <a:t> matrix </a:t>
            </a:r>
            <a:endParaRPr lang="en-US" sz="2200" dirty="0"/>
          </a:p>
        </p:txBody>
      </p:sp>
      <p:pic>
        <p:nvPicPr>
          <p:cNvPr id="3" name="Picture 2">
            <a:extLst>
              <a:ext uri="{FF2B5EF4-FFF2-40B4-BE49-F238E27FC236}">
                <a16:creationId xmlns:a16="http://schemas.microsoft.com/office/drawing/2014/main" id="{C6A68615-A01E-43F7-9E10-0A29E93C1E0F}"/>
              </a:ext>
            </a:extLst>
          </p:cNvPr>
          <p:cNvPicPr>
            <a:picLocks noChangeAspect="1"/>
          </p:cNvPicPr>
          <p:nvPr/>
        </p:nvPicPr>
        <p:blipFill>
          <a:blip r:embed="rId2"/>
          <a:stretch>
            <a:fillRect/>
          </a:stretch>
        </p:blipFill>
        <p:spPr>
          <a:xfrm>
            <a:off x="1027817" y="1983503"/>
            <a:ext cx="2958497" cy="2011259"/>
          </a:xfrm>
          <a:prstGeom prst="rect">
            <a:avLst/>
          </a:prstGeom>
        </p:spPr>
      </p:pic>
      <p:pic>
        <p:nvPicPr>
          <p:cNvPr id="4" name="Picture 3">
            <a:extLst>
              <a:ext uri="{FF2B5EF4-FFF2-40B4-BE49-F238E27FC236}">
                <a16:creationId xmlns:a16="http://schemas.microsoft.com/office/drawing/2014/main" id="{8AE6CFE4-2A03-4685-8A87-F02F7B71C1C4}"/>
              </a:ext>
            </a:extLst>
          </p:cNvPr>
          <p:cNvPicPr>
            <a:picLocks noChangeAspect="1"/>
          </p:cNvPicPr>
          <p:nvPr/>
        </p:nvPicPr>
        <p:blipFill>
          <a:blip r:embed="rId3"/>
          <a:stretch>
            <a:fillRect/>
          </a:stretch>
        </p:blipFill>
        <p:spPr>
          <a:xfrm>
            <a:off x="1027816" y="4027150"/>
            <a:ext cx="2958497" cy="1937423"/>
          </a:xfrm>
          <a:prstGeom prst="rect">
            <a:avLst/>
          </a:prstGeom>
        </p:spPr>
      </p:pic>
      <p:pic>
        <p:nvPicPr>
          <p:cNvPr id="5" name="Picture 4">
            <a:extLst>
              <a:ext uri="{FF2B5EF4-FFF2-40B4-BE49-F238E27FC236}">
                <a16:creationId xmlns:a16="http://schemas.microsoft.com/office/drawing/2014/main" id="{EE74430C-5316-4628-9308-8415AEEC295C}"/>
              </a:ext>
            </a:extLst>
          </p:cNvPr>
          <p:cNvPicPr>
            <a:picLocks noChangeAspect="1"/>
          </p:cNvPicPr>
          <p:nvPr/>
        </p:nvPicPr>
        <p:blipFill>
          <a:blip r:embed="rId4"/>
          <a:stretch>
            <a:fillRect/>
          </a:stretch>
        </p:blipFill>
        <p:spPr>
          <a:xfrm>
            <a:off x="4104077" y="2099993"/>
            <a:ext cx="2958497" cy="2574669"/>
          </a:xfrm>
          <a:prstGeom prst="rect">
            <a:avLst/>
          </a:prstGeom>
        </p:spPr>
      </p:pic>
      <p:pic>
        <p:nvPicPr>
          <p:cNvPr id="6" name="Picture 5">
            <a:extLst>
              <a:ext uri="{FF2B5EF4-FFF2-40B4-BE49-F238E27FC236}">
                <a16:creationId xmlns:a16="http://schemas.microsoft.com/office/drawing/2014/main" id="{1F75DFE1-CA28-41E7-808B-C85E9281D2AE}"/>
              </a:ext>
            </a:extLst>
          </p:cNvPr>
          <p:cNvPicPr>
            <a:picLocks noChangeAspect="1"/>
          </p:cNvPicPr>
          <p:nvPr/>
        </p:nvPicPr>
        <p:blipFill>
          <a:blip r:embed="rId5"/>
          <a:stretch>
            <a:fillRect/>
          </a:stretch>
        </p:blipFill>
        <p:spPr>
          <a:xfrm>
            <a:off x="4112017" y="4758007"/>
            <a:ext cx="2950557" cy="2073246"/>
          </a:xfrm>
          <a:prstGeom prst="rect">
            <a:avLst/>
          </a:prstGeom>
        </p:spPr>
      </p:pic>
      <p:pic>
        <p:nvPicPr>
          <p:cNvPr id="7" name="Picture 6">
            <a:extLst>
              <a:ext uri="{FF2B5EF4-FFF2-40B4-BE49-F238E27FC236}">
                <a16:creationId xmlns:a16="http://schemas.microsoft.com/office/drawing/2014/main" id="{E214B563-0F43-4ED6-BF6D-457D9394BDE5}"/>
              </a:ext>
            </a:extLst>
          </p:cNvPr>
          <p:cNvPicPr>
            <a:picLocks noChangeAspect="1"/>
          </p:cNvPicPr>
          <p:nvPr/>
        </p:nvPicPr>
        <p:blipFill>
          <a:blip r:embed="rId6"/>
          <a:stretch>
            <a:fillRect/>
          </a:stretch>
        </p:blipFill>
        <p:spPr>
          <a:xfrm>
            <a:off x="7180337" y="1983503"/>
            <a:ext cx="2933700" cy="3133725"/>
          </a:xfrm>
          <a:prstGeom prst="rect">
            <a:avLst/>
          </a:prstGeom>
        </p:spPr>
      </p:pic>
      <p:pic>
        <p:nvPicPr>
          <p:cNvPr id="8" name="Picture 7">
            <a:extLst>
              <a:ext uri="{FF2B5EF4-FFF2-40B4-BE49-F238E27FC236}">
                <a16:creationId xmlns:a16="http://schemas.microsoft.com/office/drawing/2014/main" id="{15BBD5A5-CAFE-4790-A2C4-D8A3E4F4D325}"/>
              </a:ext>
            </a:extLst>
          </p:cNvPr>
          <p:cNvPicPr>
            <a:picLocks noChangeAspect="1"/>
          </p:cNvPicPr>
          <p:nvPr/>
        </p:nvPicPr>
        <p:blipFill>
          <a:blip r:embed="rId7"/>
          <a:stretch>
            <a:fillRect/>
          </a:stretch>
        </p:blipFill>
        <p:spPr>
          <a:xfrm>
            <a:off x="7223199" y="5117228"/>
            <a:ext cx="2847975" cy="790575"/>
          </a:xfrm>
          <a:prstGeom prst="rect">
            <a:avLst/>
          </a:prstGeom>
        </p:spPr>
      </p:pic>
      <p:sp>
        <p:nvSpPr>
          <p:cNvPr id="10" name="Slide Number Placeholder 9">
            <a:extLst>
              <a:ext uri="{FF2B5EF4-FFF2-40B4-BE49-F238E27FC236}">
                <a16:creationId xmlns:a16="http://schemas.microsoft.com/office/drawing/2014/main" id="{8F2B9078-23A1-4B4B-9734-B1D71331D3BF}"/>
              </a:ext>
            </a:extLst>
          </p:cNvPr>
          <p:cNvSpPr>
            <a:spLocks noGrp="1"/>
          </p:cNvSpPr>
          <p:nvPr>
            <p:ph type="sldNum" sz="quarter" idx="12"/>
          </p:nvPr>
        </p:nvSpPr>
        <p:spPr/>
        <p:txBody>
          <a:bodyPr/>
          <a:lstStyle/>
          <a:p>
            <a:fld id="{9F780C23-1FE9-43B3-B233-849A0BDE21C7}" type="slidenum">
              <a:rPr lang="en-US" smtClean="0"/>
              <a:t>14</a:t>
            </a:fld>
            <a:endParaRPr lang="en-US"/>
          </a:p>
        </p:txBody>
      </p:sp>
    </p:spTree>
    <p:extLst>
      <p:ext uri="{BB962C8B-B14F-4D97-AF65-F5344CB8AC3E}">
        <p14:creationId xmlns:p14="http://schemas.microsoft.com/office/powerpoint/2010/main" val="13290120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EDF39-6999-4031-B80C-4B52F51E7175}"/>
              </a:ext>
            </a:extLst>
          </p:cNvPr>
          <p:cNvSpPr>
            <a:spLocks noGrp="1"/>
          </p:cNvSpPr>
          <p:nvPr>
            <p:ph type="title"/>
          </p:nvPr>
        </p:nvSpPr>
        <p:spPr/>
        <p:txBody>
          <a:bodyPr>
            <a:normAutofit fontScale="90000"/>
          </a:bodyPr>
          <a:lstStyle/>
          <a:p>
            <a:r>
              <a:rPr lang="en-US" dirty="0"/>
              <a:t>2010.Kang.HapAssembler, page 2, 1</a:t>
            </a:r>
            <a:r>
              <a:rPr lang="en-US" baseline="30000" dirty="0"/>
              <a:t>st</a:t>
            </a:r>
            <a:r>
              <a:rPr lang="en-US" dirty="0"/>
              <a:t> paragraph</a:t>
            </a:r>
            <a:br>
              <a:rPr lang="en-US" dirty="0"/>
            </a:br>
            <a:r>
              <a:rPr lang="en-US" sz="2200" dirty="0"/>
              <a:t>Model: web-based application based on the genetic algorithm </a:t>
            </a:r>
            <a:br>
              <a:rPr lang="en-US" sz="2000" dirty="0"/>
            </a:br>
            <a:r>
              <a:rPr lang="en-US" sz="2000" dirty="0"/>
              <a:t>Input: SNP fragments matrix M</a:t>
            </a:r>
            <a:endParaRPr lang="en-US" dirty="0"/>
          </a:p>
        </p:txBody>
      </p:sp>
      <p:pic>
        <p:nvPicPr>
          <p:cNvPr id="5" name="Content Placeholder 4">
            <a:extLst>
              <a:ext uri="{FF2B5EF4-FFF2-40B4-BE49-F238E27FC236}">
                <a16:creationId xmlns:a16="http://schemas.microsoft.com/office/drawing/2014/main" id="{9D1BDEB3-AC81-47D5-8D10-11E5D68F37B3}"/>
              </a:ext>
            </a:extLst>
          </p:cNvPr>
          <p:cNvPicPr>
            <a:picLocks noGrp="1" noChangeAspect="1"/>
          </p:cNvPicPr>
          <p:nvPr>
            <p:ph idx="1"/>
          </p:nvPr>
        </p:nvPicPr>
        <p:blipFill>
          <a:blip r:embed="rId2"/>
          <a:stretch>
            <a:fillRect/>
          </a:stretch>
        </p:blipFill>
        <p:spPr>
          <a:xfrm>
            <a:off x="838200" y="1905102"/>
            <a:ext cx="5041063" cy="3137953"/>
          </a:xfrm>
          <a:prstGeom prst="rect">
            <a:avLst/>
          </a:prstGeom>
        </p:spPr>
      </p:pic>
      <p:pic>
        <p:nvPicPr>
          <p:cNvPr id="6" name="Picture 5">
            <a:extLst>
              <a:ext uri="{FF2B5EF4-FFF2-40B4-BE49-F238E27FC236}">
                <a16:creationId xmlns:a16="http://schemas.microsoft.com/office/drawing/2014/main" id="{294F8366-84C7-4DF8-BFB0-DE2933063837}"/>
              </a:ext>
            </a:extLst>
          </p:cNvPr>
          <p:cNvPicPr>
            <a:picLocks noChangeAspect="1"/>
          </p:cNvPicPr>
          <p:nvPr/>
        </p:nvPicPr>
        <p:blipFill>
          <a:blip r:embed="rId3"/>
          <a:stretch>
            <a:fillRect/>
          </a:stretch>
        </p:blipFill>
        <p:spPr>
          <a:xfrm>
            <a:off x="6312739" y="1905102"/>
            <a:ext cx="4406149" cy="4368165"/>
          </a:xfrm>
          <a:prstGeom prst="rect">
            <a:avLst/>
          </a:prstGeom>
        </p:spPr>
      </p:pic>
      <p:sp>
        <p:nvSpPr>
          <p:cNvPr id="3" name="Slide Number Placeholder 2">
            <a:extLst>
              <a:ext uri="{FF2B5EF4-FFF2-40B4-BE49-F238E27FC236}">
                <a16:creationId xmlns:a16="http://schemas.microsoft.com/office/drawing/2014/main" id="{0F399144-604B-4939-9545-1D5E67DCFCD8}"/>
              </a:ext>
            </a:extLst>
          </p:cNvPr>
          <p:cNvSpPr>
            <a:spLocks noGrp="1"/>
          </p:cNvSpPr>
          <p:nvPr>
            <p:ph type="sldNum" sz="quarter" idx="12"/>
          </p:nvPr>
        </p:nvSpPr>
        <p:spPr/>
        <p:txBody>
          <a:bodyPr/>
          <a:lstStyle/>
          <a:p>
            <a:fld id="{9F780C23-1FE9-43B3-B233-849A0BDE21C7}" type="slidenum">
              <a:rPr lang="en-US" smtClean="0"/>
              <a:t>15</a:t>
            </a:fld>
            <a:endParaRPr lang="en-US"/>
          </a:p>
        </p:txBody>
      </p:sp>
    </p:spTree>
    <p:extLst>
      <p:ext uri="{BB962C8B-B14F-4D97-AF65-F5344CB8AC3E}">
        <p14:creationId xmlns:p14="http://schemas.microsoft.com/office/powerpoint/2010/main" val="38907296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6FA6BE-0935-4190-9A8F-8B8917B41B1E}"/>
              </a:ext>
            </a:extLst>
          </p:cNvPr>
          <p:cNvSpPr>
            <a:spLocks noGrp="1"/>
          </p:cNvSpPr>
          <p:nvPr>
            <p:ph type="title"/>
          </p:nvPr>
        </p:nvSpPr>
        <p:spPr/>
        <p:txBody>
          <a:bodyPr>
            <a:normAutofit/>
          </a:bodyPr>
          <a:lstStyle/>
          <a:p>
            <a:r>
              <a:rPr lang="en-US" dirty="0"/>
              <a:t>2010.Li.MaCH, page 2, 1</a:t>
            </a:r>
            <a:r>
              <a:rPr lang="en-US" baseline="30000" dirty="0"/>
              <a:t>st</a:t>
            </a:r>
            <a:r>
              <a:rPr lang="en-US" dirty="0"/>
              <a:t> paragraph</a:t>
            </a:r>
            <a:br>
              <a:rPr lang="en-US" dirty="0"/>
            </a:br>
            <a:r>
              <a:rPr lang="en-US" sz="2000" dirty="0"/>
              <a:t>Model: MCMC</a:t>
            </a:r>
            <a:br>
              <a:rPr lang="en-US" sz="2000" dirty="0"/>
            </a:br>
            <a:r>
              <a:rPr lang="en-US" sz="2000" dirty="0"/>
              <a:t>Input: unphased genotypes</a:t>
            </a:r>
            <a:endParaRPr lang="en-US" dirty="0"/>
          </a:p>
        </p:txBody>
      </p:sp>
      <p:pic>
        <p:nvPicPr>
          <p:cNvPr id="5" name="Content Placeholder 4">
            <a:extLst>
              <a:ext uri="{FF2B5EF4-FFF2-40B4-BE49-F238E27FC236}">
                <a16:creationId xmlns:a16="http://schemas.microsoft.com/office/drawing/2014/main" id="{0E08B824-3D5C-4286-B76D-E06C5BF614F8}"/>
              </a:ext>
            </a:extLst>
          </p:cNvPr>
          <p:cNvPicPr>
            <a:picLocks noGrp="1" noChangeAspect="1"/>
          </p:cNvPicPr>
          <p:nvPr>
            <p:ph idx="1"/>
          </p:nvPr>
        </p:nvPicPr>
        <p:blipFill>
          <a:blip r:embed="rId2"/>
          <a:stretch>
            <a:fillRect/>
          </a:stretch>
        </p:blipFill>
        <p:spPr>
          <a:xfrm>
            <a:off x="1135171" y="2690119"/>
            <a:ext cx="9375666" cy="3575542"/>
          </a:xfrm>
          <a:prstGeom prst="rect">
            <a:avLst/>
          </a:prstGeom>
        </p:spPr>
      </p:pic>
      <p:pic>
        <p:nvPicPr>
          <p:cNvPr id="6" name="Picture 5">
            <a:extLst>
              <a:ext uri="{FF2B5EF4-FFF2-40B4-BE49-F238E27FC236}">
                <a16:creationId xmlns:a16="http://schemas.microsoft.com/office/drawing/2014/main" id="{7EA64A90-83D4-4E09-9143-EB0258E09B72}"/>
              </a:ext>
            </a:extLst>
          </p:cNvPr>
          <p:cNvPicPr>
            <a:picLocks noChangeAspect="1"/>
          </p:cNvPicPr>
          <p:nvPr/>
        </p:nvPicPr>
        <p:blipFill>
          <a:blip r:embed="rId3"/>
          <a:stretch>
            <a:fillRect/>
          </a:stretch>
        </p:blipFill>
        <p:spPr>
          <a:xfrm>
            <a:off x="1138237" y="1746798"/>
            <a:ext cx="9372600" cy="1114425"/>
          </a:xfrm>
          <a:prstGeom prst="rect">
            <a:avLst/>
          </a:prstGeom>
        </p:spPr>
      </p:pic>
      <p:sp>
        <p:nvSpPr>
          <p:cNvPr id="3" name="Slide Number Placeholder 2">
            <a:extLst>
              <a:ext uri="{FF2B5EF4-FFF2-40B4-BE49-F238E27FC236}">
                <a16:creationId xmlns:a16="http://schemas.microsoft.com/office/drawing/2014/main" id="{BAAF71FB-5331-49D3-9995-D2BF4952588A}"/>
              </a:ext>
            </a:extLst>
          </p:cNvPr>
          <p:cNvSpPr>
            <a:spLocks noGrp="1"/>
          </p:cNvSpPr>
          <p:nvPr>
            <p:ph type="sldNum" sz="quarter" idx="12"/>
          </p:nvPr>
        </p:nvSpPr>
        <p:spPr/>
        <p:txBody>
          <a:bodyPr/>
          <a:lstStyle/>
          <a:p>
            <a:fld id="{9F780C23-1FE9-43B3-B233-849A0BDE21C7}" type="slidenum">
              <a:rPr lang="en-US" smtClean="0"/>
              <a:t>16</a:t>
            </a:fld>
            <a:endParaRPr lang="en-US"/>
          </a:p>
        </p:txBody>
      </p:sp>
    </p:spTree>
    <p:extLst>
      <p:ext uri="{BB962C8B-B14F-4D97-AF65-F5344CB8AC3E}">
        <p14:creationId xmlns:p14="http://schemas.microsoft.com/office/powerpoint/2010/main" val="33615680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34E8DD-41C6-491F-BB78-8F99C87C0B9F}"/>
              </a:ext>
            </a:extLst>
          </p:cNvPr>
          <p:cNvSpPr>
            <a:spLocks noGrp="1"/>
          </p:cNvSpPr>
          <p:nvPr>
            <p:ph type="title"/>
          </p:nvPr>
        </p:nvSpPr>
        <p:spPr/>
        <p:txBody>
          <a:bodyPr>
            <a:normAutofit/>
          </a:bodyPr>
          <a:lstStyle/>
          <a:p>
            <a:r>
              <a:rPr lang="en-US" b="1" dirty="0"/>
              <a:t>(2010.MaxSAT, page 2, last paragraph)</a:t>
            </a:r>
            <a:br>
              <a:rPr lang="en-US" dirty="0"/>
            </a:br>
            <a:r>
              <a:rPr lang="en-US" sz="2000" dirty="0"/>
              <a:t>Model: MEC</a:t>
            </a:r>
            <a:br>
              <a:rPr lang="en-US" sz="2000" dirty="0"/>
            </a:br>
            <a:r>
              <a:rPr lang="en-US" sz="2000" dirty="0"/>
              <a:t>Input</a:t>
            </a:r>
            <a:r>
              <a:rPr lang="en-US" sz="2200" dirty="0"/>
              <a:t>: read &amp; heterozygous sites matrix </a:t>
            </a:r>
          </a:p>
        </p:txBody>
      </p:sp>
      <p:pic>
        <p:nvPicPr>
          <p:cNvPr id="3" name="Picture 2">
            <a:extLst>
              <a:ext uri="{FF2B5EF4-FFF2-40B4-BE49-F238E27FC236}">
                <a16:creationId xmlns:a16="http://schemas.microsoft.com/office/drawing/2014/main" id="{A3AC05C0-B56A-4A30-B792-7408BB9845D9}"/>
              </a:ext>
            </a:extLst>
          </p:cNvPr>
          <p:cNvPicPr>
            <a:picLocks noChangeAspect="1"/>
          </p:cNvPicPr>
          <p:nvPr/>
        </p:nvPicPr>
        <p:blipFill>
          <a:blip r:embed="rId2"/>
          <a:stretch>
            <a:fillRect/>
          </a:stretch>
        </p:blipFill>
        <p:spPr>
          <a:xfrm>
            <a:off x="466038" y="1782772"/>
            <a:ext cx="4122703" cy="4835887"/>
          </a:xfrm>
          <a:prstGeom prst="rect">
            <a:avLst/>
          </a:prstGeom>
        </p:spPr>
      </p:pic>
      <p:pic>
        <p:nvPicPr>
          <p:cNvPr id="4" name="Picture 3">
            <a:extLst>
              <a:ext uri="{FF2B5EF4-FFF2-40B4-BE49-F238E27FC236}">
                <a16:creationId xmlns:a16="http://schemas.microsoft.com/office/drawing/2014/main" id="{67A3622F-6634-48FF-895B-FD6F5090D0F4}"/>
              </a:ext>
            </a:extLst>
          </p:cNvPr>
          <p:cNvPicPr>
            <a:picLocks noChangeAspect="1"/>
          </p:cNvPicPr>
          <p:nvPr/>
        </p:nvPicPr>
        <p:blipFill>
          <a:blip r:embed="rId3"/>
          <a:stretch>
            <a:fillRect/>
          </a:stretch>
        </p:blipFill>
        <p:spPr>
          <a:xfrm>
            <a:off x="4683582" y="1825730"/>
            <a:ext cx="3966978" cy="4792929"/>
          </a:xfrm>
          <a:prstGeom prst="rect">
            <a:avLst/>
          </a:prstGeom>
        </p:spPr>
      </p:pic>
      <p:pic>
        <p:nvPicPr>
          <p:cNvPr id="5" name="Picture 4">
            <a:extLst>
              <a:ext uri="{FF2B5EF4-FFF2-40B4-BE49-F238E27FC236}">
                <a16:creationId xmlns:a16="http://schemas.microsoft.com/office/drawing/2014/main" id="{099510B8-D6EA-41D6-B4C5-6B5100CABC4E}"/>
              </a:ext>
            </a:extLst>
          </p:cNvPr>
          <p:cNvPicPr>
            <a:picLocks noChangeAspect="1"/>
          </p:cNvPicPr>
          <p:nvPr/>
        </p:nvPicPr>
        <p:blipFill>
          <a:blip r:embed="rId4"/>
          <a:stretch>
            <a:fillRect/>
          </a:stretch>
        </p:blipFill>
        <p:spPr>
          <a:xfrm>
            <a:off x="8799902" y="3218251"/>
            <a:ext cx="3203345" cy="1674697"/>
          </a:xfrm>
          <a:prstGeom prst="rect">
            <a:avLst/>
          </a:prstGeom>
        </p:spPr>
      </p:pic>
      <p:sp>
        <p:nvSpPr>
          <p:cNvPr id="7" name="Slide Number Placeholder 6">
            <a:extLst>
              <a:ext uri="{FF2B5EF4-FFF2-40B4-BE49-F238E27FC236}">
                <a16:creationId xmlns:a16="http://schemas.microsoft.com/office/drawing/2014/main" id="{58AA7316-69A4-4787-92F0-0A1516950379}"/>
              </a:ext>
            </a:extLst>
          </p:cNvPr>
          <p:cNvSpPr>
            <a:spLocks noGrp="1"/>
          </p:cNvSpPr>
          <p:nvPr>
            <p:ph type="sldNum" sz="quarter" idx="12"/>
          </p:nvPr>
        </p:nvSpPr>
        <p:spPr/>
        <p:txBody>
          <a:bodyPr/>
          <a:lstStyle/>
          <a:p>
            <a:fld id="{9F780C23-1FE9-43B3-B233-849A0BDE21C7}" type="slidenum">
              <a:rPr lang="en-US" smtClean="0"/>
              <a:t>17</a:t>
            </a:fld>
            <a:endParaRPr lang="en-US"/>
          </a:p>
        </p:txBody>
      </p:sp>
    </p:spTree>
    <p:extLst>
      <p:ext uri="{BB962C8B-B14F-4D97-AF65-F5344CB8AC3E}">
        <p14:creationId xmlns:p14="http://schemas.microsoft.com/office/powerpoint/2010/main" val="37800900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F1FFBA-1640-465C-9C0D-416F1BB22AE7}"/>
              </a:ext>
            </a:extLst>
          </p:cNvPr>
          <p:cNvSpPr>
            <a:spLocks noGrp="1"/>
          </p:cNvSpPr>
          <p:nvPr>
            <p:ph type="title"/>
          </p:nvPr>
        </p:nvSpPr>
        <p:spPr/>
        <p:txBody>
          <a:bodyPr>
            <a:normAutofit/>
          </a:bodyPr>
          <a:lstStyle/>
          <a:p>
            <a:r>
              <a:rPr lang="en-US" dirty="0"/>
              <a:t>2010.Xu, pages 1 &amp; 2</a:t>
            </a:r>
            <a:br>
              <a:rPr lang="en-US" dirty="0"/>
            </a:br>
            <a:r>
              <a:rPr lang="en-US" sz="2000" dirty="0"/>
              <a:t>Model: MEC</a:t>
            </a:r>
            <a:br>
              <a:rPr lang="en-US" sz="2000" dirty="0"/>
            </a:br>
            <a:r>
              <a:rPr lang="en-US" sz="2000" dirty="0"/>
              <a:t>Input: SNP Fragments</a:t>
            </a:r>
            <a:endParaRPr lang="en-US" dirty="0"/>
          </a:p>
        </p:txBody>
      </p:sp>
      <p:pic>
        <p:nvPicPr>
          <p:cNvPr id="5" name="Content Placeholder 4">
            <a:extLst>
              <a:ext uri="{FF2B5EF4-FFF2-40B4-BE49-F238E27FC236}">
                <a16:creationId xmlns:a16="http://schemas.microsoft.com/office/drawing/2014/main" id="{3801AE9A-7D7A-4C64-A365-9A9C47DC7A46}"/>
              </a:ext>
            </a:extLst>
          </p:cNvPr>
          <p:cNvPicPr>
            <a:picLocks noGrp="1" noChangeAspect="1"/>
          </p:cNvPicPr>
          <p:nvPr>
            <p:ph idx="1"/>
          </p:nvPr>
        </p:nvPicPr>
        <p:blipFill>
          <a:blip r:embed="rId2"/>
          <a:stretch>
            <a:fillRect/>
          </a:stretch>
        </p:blipFill>
        <p:spPr>
          <a:xfrm>
            <a:off x="838200" y="1847850"/>
            <a:ext cx="4216458" cy="4351338"/>
          </a:xfrm>
          <a:prstGeom prst="rect">
            <a:avLst/>
          </a:prstGeom>
        </p:spPr>
      </p:pic>
      <p:pic>
        <p:nvPicPr>
          <p:cNvPr id="7" name="Picture 6">
            <a:extLst>
              <a:ext uri="{FF2B5EF4-FFF2-40B4-BE49-F238E27FC236}">
                <a16:creationId xmlns:a16="http://schemas.microsoft.com/office/drawing/2014/main" id="{014ED80D-0358-442E-B7D0-1E86B666E913}"/>
              </a:ext>
            </a:extLst>
          </p:cNvPr>
          <p:cNvPicPr>
            <a:picLocks noChangeAspect="1"/>
          </p:cNvPicPr>
          <p:nvPr/>
        </p:nvPicPr>
        <p:blipFill>
          <a:blip r:embed="rId3"/>
          <a:stretch>
            <a:fillRect/>
          </a:stretch>
        </p:blipFill>
        <p:spPr>
          <a:xfrm>
            <a:off x="5242559" y="1847850"/>
            <a:ext cx="3544363" cy="4351338"/>
          </a:xfrm>
          <a:prstGeom prst="rect">
            <a:avLst/>
          </a:prstGeom>
        </p:spPr>
      </p:pic>
      <p:pic>
        <p:nvPicPr>
          <p:cNvPr id="8" name="Picture 7">
            <a:extLst>
              <a:ext uri="{FF2B5EF4-FFF2-40B4-BE49-F238E27FC236}">
                <a16:creationId xmlns:a16="http://schemas.microsoft.com/office/drawing/2014/main" id="{27ECC521-A774-43CF-9916-2D7109AC6F7A}"/>
              </a:ext>
            </a:extLst>
          </p:cNvPr>
          <p:cNvPicPr>
            <a:picLocks noChangeAspect="1"/>
          </p:cNvPicPr>
          <p:nvPr/>
        </p:nvPicPr>
        <p:blipFill>
          <a:blip r:embed="rId4"/>
          <a:stretch>
            <a:fillRect/>
          </a:stretch>
        </p:blipFill>
        <p:spPr>
          <a:xfrm>
            <a:off x="8908069" y="1846118"/>
            <a:ext cx="3282509" cy="2033847"/>
          </a:xfrm>
          <a:prstGeom prst="rect">
            <a:avLst/>
          </a:prstGeom>
        </p:spPr>
      </p:pic>
      <p:pic>
        <p:nvPicPr>
          <p:cNvPr id="9" name="Picture 8">
            <a:extLst>
              <a:ext uri="{FF2B5EF4-FFF2-40B4-BE49-F238E27FC236}">
                <a16:creationId xmlns:a16="http://schemas.microsoft.com/office/drawing/2014/main" id="{3F40EC37-8906-4A6C-8F1F-F732720B2ABB}"/>
              </a:ext>
            </a:extLst>
          </p:cNvPr>
          <p:cNvPicPr>
            <a:picLocks noChangeAspect="1"/>
          </p:cNvPicPr>
          <p:nvPr/>
        </p:nvPicPr>
        <p:blipFill>
          <a:blip r:embed="rId5"/>
          <a:stretch>
            <a:fillRect/>
          </a:stretch>
        </p:blipFill>
        <p:spPr>
          <a:xfrm>
            <a:off x="8906647" y="3879965"/>
            <a:ext cx="3283931" cy="622560"/>
          </a:xfrm>
          <a:prstGeom prst="rect">
            <a:avLst/>
          </a:prstGeom>
        </p:spPr>
      </p:pic>
      <p:sp>
        <p:nvSpPr>
          <p:cNvPr id="3" name="Slide Number Placeholder 2">
            <a:extLst>
              <a:ext uri="{FF2B5EF4-FFF2-40B4-BE49-F238E27FC236}">
                <a16:creationId xmlns:a16="http://schemas.microsoft.com/office/drawing/2014/main" id="{5E8DA2DF-A8A2-46BD-899C-4C4FF9D3384B}"/>
              </a:ext>
            </a:extLst>
          </p:cNvPr>
          <p:cNvSpPr>
            <a:spLocks noGrp="1"/>
          </p:cNvSpPr>
          <p:nvPr>
            <p:ph type="sldNum" sz="quarter" idx="12"/>
          </p:nvPr>
        </p:nvSpPr>
        <p:spPr/>
        <p:txBody>
          <a:bodyPr/>
          <a:lstStyle/>
          <a:p>
            <a:fld id="{9F780C23-1FE9-43B3-B233-849A0BDE21C7}" type="slidenum">
              <a:rPr lang="en-US" smtClean="0"/>
              <a:t>18</a:t>
            </a:fld>
            <a:endParaRPr lang="en-US"/>
          </a:p>
        </p:txBody>
      </p:sp>
    </p:spTree>
    <p:extLst>
      <p:ext uri="{BB962C8B-B14F-4D97-AF65-F5344CB8AC3E}">
        <p14:creationId xmlns:p14="http://schemas.microsoft.com/office/powerpoint/2010/main" val="5296204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DBAC05-B0EC-4281-8C7B-3A1079B410E3}"/>
              </a:ext>
            </a:extLst>
          </p:cNvPr>
          <p:cNvSpPr>
            <a:spLocks noGrp="1"/>
          </p:cNvSpPr>
          <p:nvPr>
            <p:ph type="title"/>
          </p:nvPr>
        </p:nvSpPr>
        <p:spPr/>
        <p:txBody>
          <a:bodyPr>
            <a:normAutofit/>
          </a:bodyPr>
          <a:lstStyle/>
          <a:p>
            <a:r>
              <a:rPr lang="en-US" dirty="0"/>
              <a:t>2001.Lancia, page 2, 2</a:t>
            </a:r>
            <a:r>
              <a:rPr lang="en-US" baseline="30000" dirty="0"/>
              <a:t>nd</a:t>
            </a:r>
            <a:r>
              <a:rPr lang="en-US" dirty="0"/>
              <a:t> paragraph</a:t>
            </a:r>
            <a:br>
              <a:rPr lang="en-US" dirty="0"/>
            </a:br>
            <a:r>
              <a:rPr lang="en-US" sz="2200" dirty="0"/>
              <a:t>Model: NP</a:t>
            </a:r>
            <a:br>
              <a:rPr lang="en-US" sz="2200" dirty="0"/>
            </a:br>
            <a:r>
              <a:rPr lang="en-US" sz="2200" dirty="0"/>
              <a:t>Input: SNP Matrix</a:t>
            </a:r>
          </a:p>
        </p:txBody>
      </p:sp>
      <p:sp>
        <p:nvSpPr>
          <p:cNvPr id="3" name="Content Placeholder 2">
            <a:extLst>
              <a:ext uri="{FF2B5EF4-FFF2-40B4-BE49-F238E27FC236}">
                <a16:creationId xmlns:a16="http://schemas.microsoft.com/office/drawing/2014/main" id="{ECBE602F-83C5-4C8D-BECA-2F5C6E68A678}"/>
              </a:ext>
            </a:extLst>
          </p:cNvPr>
          <p:cNvSpPr>
            <a:spLocks noGrp="1"/>
          </p:cNvSpPr>
          <p:nvPr>
            <p:ph sz="half" idx="1"/>
          </p:nvPr>
        </p:nvSpPr>
        <p:spPr/>
        <p:txBody>
          <a:bodyPr>
            <a:normAutofit lnSpcReduction="10000"/>
          </a:bodyPr>
          <a:lstStyle/>
          <a:p>
            <a:r>
              <a:rPr lang="en-US" dirty="0"/>
              <a:t>“The basic problem addressed here is the Haplotyping, i.e., given a set of SNPs prospects inferred from the assembly alignment of a genomic region of a chromosome, find the maximally consistent pair of SNPs haplotypes by removing data “errors” related to DNA sequencing errors, repeats, and paralogous recruitment.” </a:t>
            </a:r>
            <a:r>
              <a:rPr lang="en-US" u="sng" dirty="0"/>
              <a:t>(2001.Lancia, page 1, abstract).</a:t>
            </a:r>
          </a:p>
        </p:txBody>
      </p:sp>
      <p:sp>
        <p:nvSpPr>
          <p:cNvPr id="4" name="Content Placeholder 3">
            <a:extLst>
              <a:ext uri="{FF2B5EF4-FFF2-40B4-BE49-F238E27FC236}">
                <a16:creationId xmlns:a16="http://schemas.microsoft.com/office/drawing/2014/main" id="{9F431BBB-4FD4-474D-8F7E-BBBE021CBFCE}"/>
              </a:ext>
            </a:extLst>
          </p:cNvPr>
          <p:cNvSpPr>
            <a:spLocks noGrp="1"/>
          </p:cNvSpPr>
          <p:nvPr>
            <p:ph sz="half" idx="2"/>
          </p:nvPr>
        </p:nvSpPr>
        <p:spPr/>
        <p:txBody>
          <a:bodyPr>
            <a:normAutofit lnSpcReduction="10000"/>
          </a:bodyPr>
          <a:lstStyle/>
          <a:p>
            <a:r>
              <a:rPr lang="en-US" dirty="0"/>
              <a:t>“The basic problem is to start from a set of SNPs prospects inferred from the assembly alignment and to find out the maximal consistent subset of SNPs by removing ”errors” related to sequencing errors, repeats, and paralogous recruitment.” </a:t>
            </a:r>
            <a:r>
              <a:rPr lang="en-US" u="sng" dirty="0"/>
              <a:t> (2001.Lancia, page 2, 2</a:t>
            </a:r>
            <a:r>
              <a:rPr lang="en-US" u="sng" baseline="30000" dirty="0"/>
              <a:t>nd</a:t>
            </a:r>
            <a:r>
              <a:rPr lang="en-US" u="sng" dirty="0"/>
              <a:t> paragraph).</a:t>
            </a:r>
          </a:p>
        </p:txBody>
      </p:sp>
      <p:sp>
        <p:nvSpPr>
          <p:cNvPr id="6" name="Slide Number Placeholder 5">
            <a:extLst>
              <a:ext uri="{FF2B5EF4-FFF2-40B4-BE49-F238E27FC236}">
                <a16:creationId xmlns:a16="http://schemas.microsoft.com/office/drawing/2014/main" id="{2468F84E-3A0B-4416-9323-1CC45F6F4932}"/>
              </a:ext>
            </a:extLst>
          </p:cNvPr>
          <p:cNvSpPr>
            <a:spLocks noGrp="1"/>
          </p:cNvSpPr>
          <p:nvPr>
            <p:ph type="sldNum" sz="quarter" idx="12"/>
          </p:nvPr>
        </p:nvSpPr>
        <p:spPr/>
        <p:txBody>
          <a:bodyPr/>
          <a:lstStyle/>
          <a:p>
            <a:fld id="{9F780C23-1FE9-43B3-B233-849A0BDE21C7}" type="slidenum">
              <a:rPr lang="en-US" smtClean="0"/>
              <a:t>1</a:t>
            </a:fld>
            <a:endParaRPr lang="en-US" dirty="0"/>
          </a:p>
        </p:txBody>
      </p:sp>
    </p:spTree>
    <p:extLst>
      <p:ext uri="{BB962C8B-B14F-4D97-AF65-F5344CB8AC3E}">
        <p14:creationId xmlns:p14="http://schemas.microsoft.com/office/powerpoint/2010/main" val="32271268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36F47E-D67E-4729-AEEE-5A60714EAC89}"/>
              </a:ext>
            </a:extLst>
          </p:cNvPr>
          <p:cNvSpPr>
            <a:spLocks noGrp="1"/>
          </p:cNvSpPr>
          <p:nvPr>
            <p:ph type="title"/>
          </p:nvPr>
        </p:nvSpPr>
        <p:spPr/>
        <p:txBody>
          <a:bodyPr>
            <a:normAutofit fontScale="90000"/>
          </a:bodyPr>
          <a:lstStyle/>
          <a:p>
            <a:r>
              <a:rPr lang="en-US" b="1" dirty="0"/>
              <a:t>(2011.HALLDORSSON, page 5, 2</a:t>
            </a:r>
            <a:r>
              <a:rPr lang="en-US" b="1" baseline="30000" dirty="0"/>
              <a:t>nd</a:t>
            </a:r>
            <a:r>
              <a:rPr lang="en-US" b="1" dirty="0"/>
              <a:t> to last paragraph)</a:t>
            </a:r>
            <a:br>
              <a:rPr lang="en-US" dirty="0"/>
            </a:br>
            <a:r>
              <a:rPr lang="en-US" sz="2200" dirty="0"/>
              <a:t>Model: Lander-Waterman-like </a:t>
            </a:r>
            <a:br>
              <a:rPr lang="en-US" sz="2000" dirty="0"/>
            </a:br>
            <a:r>
              <a:rPr lang="en-US" sz="2000" dirty="0"/>
              <a:t>Input: SNP Matrix</a:t>
            </a:r>
            <a:endParaRPr lang="en-US" dirty="0"/>
          </a:p>
        </p:txBody>
      </p:sp>
      <p:pic>
        <p:nvPicPr>
          <p:cNvPr id="3" name="Picture 2">
            <a:extLst>
              <a:ext uri="{FF2B5EF4-FFF2-40B4-BE49-F238E27FC236}">
                <a16:creationId xmlns:a16="http://schemas.microsoft.com/office/drawing/2014/main" id="{0F32D21B-B60A-4570-AB96-3A3C57D85CAD}"/>
              </a:ext>
            </a:extLst>
          </p:cNvPr>
          <p:cNvPicPr>
            <a:picLocks noChangeAspect="1"/>
          </p:cNvPicPr>
          <p:nvPr/>
        </p:nvPicPr>
        <p:blipFill>
          <a:blip r:embed="rId2"/>
          <a:stretch>
            <a:fillRect/>
          </a:stretch>
        </p:blipFill>
        <p:spPr>
          <a:xfrm>
            <a:off x="838200" y="1939315"/>
            <a:ext cx="4977360" cy="2511572"/>
          </a:xfrm>
          <a:prstGeom prst="rect">
            <a:avLst/>
          </a:prstGeom>
        </p:spPr>
      </p:pic>
      <p:pic>
        <p:nvPicPr>
          <p:cNvPr id="4" name="Picture 3">
            <a:extLst>
              <a:ext uri="{FF2B5EF4-FFF2-40B4-BE49-F238E27FC236}">
                <a16:creationId xmlns:a16="http://schemas.microsoft.com/office/drawing/2014/main" id="{77B03F7A-AE57-42D1-97BD-5F1C539890B5}"/>
              </a:ext>
            </a:extLst>
          </p:cNvPr>
          <p:cNvPicPr>
            <a:picLocks noChangeAspect="1"/>
          </p:cNvPicPr>
          <p:nvPr/>
        </p:nvPicPr>
        <p:blipFill>
          <a:blip r:embed="rId3"/>
          <a:stretch>
            <a:fillRect/>
          </a:stretch>
        </p:blipFill>
        <p:spPr>
          <a:xfrm>
            <a:off x="838200" y="4539955"/>
            <a:ext cx="4978384" cy="1000945"/>
          </a:xfrm>
          <a:prstGeom prst="rect">
            <a:avLst/>
          </a:prstGeom>
        </p:spPr>
      </p:pic>
      <p:pic>
        <p:nvPicPr>
          <p:cNvPr id="5" name="Picture 4">
            <a:extLst>
              <a:ext uri="{FF2B5EF4-FFF2-40B4-BE49-F238E27FC236}">
                <a16:creationId xmlns:a16="http://schemas.microsoft.com/office/drawing/2014/main" id="{98DB41FC-2588-4802-A8D0-FC17F6D5C6BB}"/>
              </a:ext>
            </a:extLst>
          </p:cNvPr>
          <p:cNvPicPr>
            <a:picLocks noChangeAspect="1"/>
          </p:cNvPicPr>
          <p:nvPr/>
        </p:nvPicPr>
        <p:blipFill>
          <a:blip r:embed="rId4"/>
          <a:stretch>
            <a:fillRect/>
          </a:stretch>
        </p:blipFill>
        <p:spPr>
          <a:xfrm>
            <a:off x="6096000" y="1939315"/>
            <a:ext cx="5091593" cy="2898912"/>
          </a:xfrm>
          <a:prstGeom prst="rect">
            <a:avLst/>
          </a:prstGeom>
        </p:spPr>
      </p:pic>
      <p:pic>
        <p:nvPicPr>
          <p:cNvPr id="7" name="Picture 6">
            <a:extLst>
              <a:ext uri="{FF2B5EF4-FFF2-40B4-BE49-F238E27FC236}">
                <a16:creationId xmlns:a16="http://schemas.microsoft.com/office/drawing/2014/main" id="{18E285DF-6ECD-40E3-9A11-980E6669670C}"/>
              </a:ext>
            </a:extLst>
          </p:cNvPr>
          <p:cNvPicPr>
            <a:picLocks noChangeAspect="1"/>
          </p:cNvPicPr>
          <p:nvPr/>
        </p:nvPicPr>
        <p:blipFill>
          <a:blip r:embed="rId5"/>
          <a:stretch>
            <a:fillRect/>
          </a:stretch>
        </p:blipFill>
        <p:spPr>
          <a:xfrm>
            <a:off x="6035444" y="4975126"/>
            <a:ext cx="5152150" cy="1220952"/>
          </a:xfrm>
          <a:prstGeom prst="rect">
            <a:avLst/>
          </a:prstGeom>
        </p:spPr>
      </p:pic>
      <p:sp>
        <p:nvSpPr>
          <p:cNvPr id="6" name="Slide Number Placeholder 5">
            <a:extLst>
              <a:ext uri="{FF2B5EF4-FFF2-40B4-BE49-F238E27FC236}">
                <a16:creationId xmlns:a16="http://schemas.microsoft.com/office/drawing/2014/main" id="{202D08E8-2B88-437A-A773-0CDF4B2578DC}"/>
              </a:ext>
            </a:extLst>
          </p:cNvPr>
          <p:cNvSpPr>
            <a:spLocks noGrp="1"/>
          </p:cNvSpPr>
          <p:nvPr>
            <p:ph type="sldNum" sz="quarter" idx="12"/>
          </p:nvPr>
        </p:nvSpPr>
        <p:spPr/>
        <p:txBody>
          <a:bodyPr/>
          <a:lstStyle/>
          <a:p>
            <a:fld id="{9F780C23-1FE9-43B3-B233-849A0BDE21C7}" type="slidenum">
              <a:rPr lang="en-US" smtClean="0"/>
              <a:t>19</a:t>
            </a:fld>
            <a:endParaRPr lang="en-US"/>
          </a:p>
        </p:txBody>
      </p:sp>
    </p:spTree>
    <p:extLst>
      <p:ext uri="{BB962C8B-B14F-4D97-AF65-F5344CB8AC3E}">
        <p14:creationId xmlns:p14="http://schemas.microsoft.com/office/powerpoint/2010/main" val="26255078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749F49-6A0F-4791-9486-633AA7FBA23B}"/>
              </a:ext>
            </a:extLst>
          </p:cNvPr>
          <p:cNvSpPr>
            <a:spLocks noGrp="1"/>
          </p:cNvSpPr>
          <p:nvPr>
            <p:ph type="title"/>
          </p:nvPr>
        </p:nvSpPr>
        <p:spPr>
          <a:xfrm>
            <a:off x="838200" y="365125"/>
            <a:ext cx="10879442" cy="1325563"/>
          </a:xfrm>
        </p:spPr>
        <p:txBody>
          <a:bodyPr>
            <a:normAutofit/>
          </a:bodyPr>
          <a:lstStyle/>
          <a:p>
            <a:r>
              <a:rPr lang="en-US" sz="4000" b="1" dirty="0"/>
              <a:t>(2011.Mousavi.HapSAT, page 2, 2</a:t>
            </a:r>
            <a:r>
              <a:rPr lang="en-US" sz="4000" b="1" baseline="30000" dirty="0"/>
              <a:t>nd</a:t>
            </a:r>
            <a:r>
              <a:rPr lang="en-US" sz="4000" b="1" dirty="0"/>
              <a:t> paragraph on left)</a:t>
            </a:r>
            <a:br>
              <a:rPr lang="en-US" sz="4000" b="1" dirty="0"/>
            </a:br>
            <a:r>
              <a:rPr lang="en-US" sz="2000" b="1" dirty="0"/>
              <a:t>Model: MEC</a:t>
            </a:r>
            <a:br>
              <a:rPr lang="en-US" sz="2000" b="1" dirty="0"/>
            </a:br>
            <a:r>
              <a:rPr lang="en-US" sz="2000" b="1" dirty="0"/>
              <a:t>Input: Read Matrix</a:t>
            </a:r>
            <a:endParaRPr lang="en-US" sz="4000" dirty="0"/>
          </a:p>
        </p:txBody>
      </p:sp>
      <p:pic>
        <p:nvPicPr>
          <p:cNvPr id="3" name="Picture 2">
            <a:extLst>
              <a:ext uri="{FF2B5EF4-FFF2-40B4-BE49-F238E27FC236}">
                <a16:creationId xmlns:a16="http://schemas.microsoft.com/office/drawing/2014/main" id="{81F3F347-88BF-4F70-9225-090CC147185A}"/>
              </a:ext>
            </a:extLst>
          </p:cNvPr>
          <p:cNvPicPr>
            <a:picLocks noChangeAspect="1"/>
          </p:cNvPicPr>
          <p:nvPr/>
        </p:nvPicPr>
        <p:blipFill>
          <a:blip r:embed="rId2"/>
          <a:stretch>
            <a:fillRect/>
          </a:stretch>
        </p:blipFill>
        <p:spPr>
          <a:xfrm>
            <a:off x="1092118" y="1968454"/>
            <a:ext cx="4926938" cy="3741684"/>
          </a:xfrm>
          <a:prstGeom prst="rect">
            <a:avLst/>
          </a:prstGeom>
        </p:spPr>
      </p:pic>
      <p:pic>
        <p:nvPicPr>
          <p:cNvPr id="4" name="Picture 3">
            <a:extLst>
              <a:ext uri="{FF2B5EF4-FFF2-40B4-BE49-F238E27FC236}">
                <a16:creationId xmlns:a16="http://schemas.microsoft.com/office/drawing/2014/main" id="{6A335545-BDC8-4EE8-AEF6-91C40D68C304}"/>
              </a:ext>
            </a:extLst>
          </p:cNvPr>
          <p:cNvPicPr>
            <a:picLocks noChangeAspect="1"/>
          </p:cNvPicPr>
          <p:nvPr/>
        </p:nvPicPr>
        <p:blipFill>
          <a:blip r:embed="rId3"/>
          <a:stretch>
            <a:fillRect/>
          </a:stretch>
        </p:blipFill>
        <p:spPr>
          <a:xfrm>
            <a:off x="6172946" y="2144341"/>
            <a:ext cx="5386095" cy="3196144"/>
          </a:xfrm>
          <a:prstGeom prst="rect">
            <a:avLst/>
          </a:prstGeom>
        </p:spPr>
      </p:pic>
      <p:sp>
        <p:nvSpPr>
          <p:cNvPr id="6" name="Slide Number Placeholder 5">
            <a:extLst>
              <a:ext uri="{FF2B5EF4-FFF2-40B4-BE49-F238E27FC236}">
                <a16:creationId xmlns:a16="http://schemas.microsoft.com/office/drawing/2014/main" id="{7C3CA5E9-851E-4DAD-9C8F-B5D52F10C0FF}"/>
              </a:ext>
            </a:extLst>
          </p:cNvPr>
          <p:cNvSpPr>
            <a:spLocks noGrp="1"/>
          </p:cNvSpPr>
          <p:nvPr>
            <p:ph type="sldNum" sz="quarter" idx="12"/>
          </p:nvPr>
        </p:nvSpPr>
        <p:spPr/>
        <p:txBody>
          <a:bodyPr/>
          <a:lstStyle/>
          <a:p>
            <a:fld id="{9F780C23-1FE9-43B3-B233-849A0BDE21C7}" type="slidenum">
              <a:rPr lang="en-US" smtClean="0"/>
              <a:t>20</a:t>
            </a:fld>
            <a:endParaRPr lang="en-US"/>
          </a:p>
        </p:txBody>
      </p:sp>
    </p:spTree>
    <p:extLst>
      <p:ext uri="{BB962C8B-B14F-4D97-AF65-F5344CB8AC3E}">
        <p14:creationId xmlns:p14="http://schemas.microsoft.com/office/powerpoint/2010/main" val="18132081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234CC0-89D2-4D6A-95D5-D5D620006B2A}"/>
              </a:ext>
            </a:extLst>
          </p:cNvPr>
          <p:cNvSpPr>
            <a:spLocks noGrp="1"/>
          </p:cNvSpPr>
          <p:nvPr>
            <p:ph type="title"/>
          </p:nvPr>
        </p:nvSpPr>
        <p:spPr>
          <a:xfrm>
            <a:off x="343593" y="365125"/>
            <a:ext cx="11010207" cy="1325563"/>
          </a:xfrm>
        </p:spPr>
        <p:txBody>
          <a:bodyPr>
            <a:normAutofit fontScale="90000"/>
          </a:bodyPr>
          <a:lstStyle/>
          <a:p>
            <a:r>
              <a:rPr lang="en-US" b="1" dirty="0"/>
              <a:t>(2011.Mousavi.HapSAT, page 2, 2</a:t>
            </a:r>
            <a:r>
              <a:rPr lang="en-US" b="1" baseline="30000" dirty="0"/>
              <a:t>nd</a:t>
            </a:r>
            <a:r>
              <a:rPr lang="en-US" b="1" dirty="0"/>
              <a:t> paragraph on left)</a:t>
            </a:r>
            <a:br>
              <a:rPr lang="en-US" b="1" dirty="0"/>
            </a:br>
            <a:r>
              <a:rPr lang="en-US" sz="2200" b="1" dirty="0"/>
              <a:t>Model: MEC</a:t>
            </a:r>
            <a:br>
              <a:rPr lang="en-US" sz="2200" b="1" dirty="0"/>
            </a:br>
            <a:r>
              <a:rPr lang="en-US" sz="2200" b="1" dirty="0"/>
              <a:t>Input: Read Matrix</a:t>
            </a:r>
            <a:endParaRPr lang="en-US" sz="2200" dirty="0"/>
          </a:p>
        </p:txBody>
      </p:sp>
      <p:pic>
        <p:nvPicPr>
          <p:cNvPr id="4" name="Picture 3">
            <a:extLst>
              <a:ext uri="{FF2B5EF4-FFF2-40B4-BE49-F238E27FC236}">
                <a16:creationId xmlns:a16="http://schemas.microsoft.com/office/drawing/2014/main" id="{F80CEBFE-4495-4E55-8007-F2DEA7DCB955}"/>
              </a:ext>
            </a:extLst>
          </p:cNvPr>
          <p:cNvPicPr>
            <a:picLocks noChangeAspect="1"/>
          </p:cNvPicPr>
          <p:nvPr/>
        </p:nvPicPr>
        <p:blipFill>
          <a:blip r:embed="rId2"/>
          <a:stretch>
            <a:fillRect/>
          </a:stretch>
        </p:blipFill>
        <p:spPr>
          <a:xfrm>
            <a:off x="474258" y="1830604"/>
            <a:ext cx="4324727" cy="4385830"/>
          </a:xfrm>
          <a:prstGeom prst="rect">
            <a:avLst/>
          </a:prstGeom>
        </p:spPr>
      </p:pic>
      <p:pic>
        <p:nvPicPr>
          <p:cNvPr id="5" name="Picture 4">
            <a:extLst>
              <a:ext uri="{FF2B5EF4-FFF2-40B4-BE49-F238E27FC236}">
                <a16:creationId xmlns:a16="http://schemas.microsoft.com/office/drawing/2014/main" id="{2DB38C5D-78D3-45EC-AE41-4DADFC0D56F7}"/>
              </a:ext>
            </a:extLst>
          </p:cNvPr>
          <p:cNvPicPr>
            <a:picLocks noChangeAspect="1"/>
          </p:cNvPicPr>
          <p:nvPr/>
        </p:nvPicPr>
        <p:blipFill>
          <a:blip r:embed="rId3"/>
          <a:stretch>
            <a:fillRect/>
          </a:stretch>
        </p:blipFill>
        <p:spPr>
          <a:xfrm>
            <a:off x="4990841" y="2233526"/>
            <a:ext cx="4342760" cy="1734415"/>
          </a:xfrm>
          <a:prstGeom prst="rect">
            <a:avLst/>
          </a:prstGeom>
        </p:spPr>
      </p:pic>
      <p:sp>
        <p:nvSpPr>
          <p:cNvPr id="6" name="Slide Number Placeholder 5">
            <a:extLst>
              <a:ext uri="{FF2B5EF4-FFF2-40B4-BE49-F238E27FC236}">
                <a16:creationId xmlns:a16="http://schemas.microsoft.com/office/drawing/2014/main" id="{28322CD1-2FD6-43C3-9FDB-F3E8F789DE80}"/>
              </a:ext>
            </a:extLst>
          </p:cNvPr>
          <p:cNvSpPr>
            <a:spLocks noGrp="1"/>
          </p:cNvSpPr>
          <p:nvPr>
            <p:ph type="sldNum" sz="quarter" idx="12"/>
          </p:nvPr>
        </p:nvSpPr>
        <p:spPr/>
        <p:txBody>
          <a:bodyPr/>
          <a:lstStyle/>
          <a:p>
            <a:fld id="{9F780C23-1FE9-43B3-B233-849A0BDE21C7}" type="slidenum">
              <a:rPr lang="en-US" smtClean="0"/>
              <a:t>21</a:t>
            </a:fld>
            <a:endParaRPr lang="en-US"/>
          </a:p>
        </p:txBody>
      </p:sp>
    </p:spTree>
    <p:extLst>
      <p:ext uri="{BB962C8B-B14F-4D97-AF65-F5344CB8AC3E}">
        <p14:creationId xmlns:p14="http://schemas.microsoft.com/office/powerpoint/2010/main" val="36946512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9C8176-2E15-4ED8-8CA6-B32A0A089BD2}"/>
              </a:ext>
            </a:extLst>
          </p:cNvPr>
          <p:cNvSpPr>
            <a:spLocks noGrp="1"/>
          </p:cNvSpPr>
          <p:nvPr>
            <p:ph type="title"/>
          </p:nvPr>
        </p:nvSpPr>
        <p:spPr/>
        <p:txBody>
          <a:bodyPr>
            <a:normAutofit fontScale="90000"/>
          </a:bodyPr>
          <a:lstStyle/>
          <a:p>
            <a:r>
              <a:rPr lang="en-US" b="1" u="sng" dirty="0"/>
              <a:t>(2012.Aguiar.HapCompass, page 5, 2</a:t>
            </a:r>
            <a:r>
              <a:rPr lang="en-US" b="1" u="sng" baseline="30000" dirty="0"/>
              <a:t>nd</a:t>
            </a:r>
            <a:r>
              <a:rPr lang="en-US" b="1" u="sng" dirty="0"/>
              <a:t> paragraph)</a:t>
            </a:r>
            <a:br>
              <a:rPr lang="en-US" dirty="0"/>
            </a:br>
            <a:r>
              <a:rPr lang="en-US" sz="2000" dirty="0"/>
              <a:t>Model: Graph Theory</a:t>
            </a:r>
            <a:br>
              <a:rPr lang="en-US" sz="2000" dirty="0"/>
            </a:br>
            <a:r>
              <a:rPr lang="en-US" sz="2000" dirty="0"/>
              <a:t>Input: BAM &amp; VCF file</a:t>
            </a:r>
            <a:endParaRPr lang="en-US" dirty="0"/>
          </a:p>
        </p:txBody>
      </p:sp>
      <p:pic>
        <p:nvPicPr>
          <p:cNvPr id="4" name="Picture 3">
            <a:extLst>
              <a:ext uri="{FF2B5EF4-FFF2-40B4-BE49-F238E27FC236}">
                <a16:creationId xmlns:a16="http://schemas.microsoft.com/office/drawing/2014/main" id="{A4E206BA-521D-491C-B978-74AD06D3329C}"/>
              </a:ext>
            </a:extLst>
          </p:cNvPr>
          <p:cNvPicPr>
            <a:picLocks noChangeAspect="1"/>
          </p:cNvPicPr>
          <p:nvPr/>
        </p:nvPicPr>
        <p:blipFill>
          <a:blip r:embed="rId2"/>
          <a:stretch>
            <a:fillRect/>
          </a:stretch>
        </p:blipFill>
        <p:spPr>
          <a:xfrm>
            <a:off x="838200" y="1945526"/>
            <a:ext cx="5157242" cy="3313660"/>
          </a:xfrm>
          <a:prstGeom prst="rect">
            <a:avLst/>
          </a:prstGeom>
        </p:spPr>
      </p:pic>
      <p:pic>
        <p:nvPicPr>
          <p:cNvPr id="5" name="Picture 4">
            <a:extLst>
              <a:ext uri="{FF2B5EF4-FFF2-40B4-BE49-F238E27FC236}">
                <a16:creationId xmlns:a16="http://schemas.microsoft.com/office/drawing/2014/main" id="{5A3CA9DD-B291-4CA0-9C2E-43EC268915AE}"/>
              </a:ext>
            </a:extLst>
          </p:cNvPr>
          <p:cNvPicPr>
            <a:picLocks noChangeAspect="1"/>
          </p:cNvPicPr>
          <p:nvPr/>
        </p:nvPicPr>
        <p:blipFill>
          <a:blip r:embed="rId3"/>
          <a:stretch>
            <a:fillRect/>
          </a:stretch>
        </p:blipFill>
        <p:spPr>
          <a:xfrm>
            <a:off x="6096000" y="2101214"/>
            <a:ext cx="5324470" cy="1628429"/>
          </a:xfrm>
          <a:prstGeom prst="rect">
            <a:avLst/>
          </a:prstGeom>
        </p:spPr>
      </p:pic>
      <p:sp>
        <p:nvSpPr>
          <p:cNvPr id="6" name="Slide Number Placeholder 5">
            <a:extLst>
              <a:ext uri="{FF2B5EF4-FFF2-40B4-BE49-F238E27FC236}">
                <a16:creationId xmlns:a16="http://schemas.microsoft.com/office/drawing/2014/main" id="{4DF25AF3-A477-4821-B865-BFA1F18B5871}"/>
              </a:ext>
            </a:extLst>
          </p:cNvPr>
          <p:cNvSpPr>
            <a:spLocks noGrp="1"/>
          </p:cNvSpPr>
          <p:nvPr>
            <p:ph type="sldNum" sz="quarter" idx="12"/>
          </p:nvPr>
        </p:nvSpPr>
        <p:spPr/>
        <p:txBody>
          <a:bodyPr/>
          <a:lstStyle/>
          <a:p>
            <a:fld id="{9F780C23-1FE9-43B3-B233-849A0BDE21C7}" type="slidenum">
              <a:rPr lang="en-US" smtClean="0"/>
              <a:t>22</a:t>
            </a:fld>
            <a:endParaRPr lang="en-US"/>
          </a:p>
        </p:txBody>
      </p:sp>
    </p:spTree>
    <p:extLst>
      <p:ext uri="{BB962C8B-B14F-4D97-AF65-F5344CB8AC3E}">
        <p14:creationId xmlns:p14="http://schemas.microsoft.com/office/powerpoint/2010/main" val="6412016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8126EE-C258-47D6-A809-7D114D34C816}"/>
              </a:ext>
            </a:extLst>
          </p:cNvPr>
          <p:cNvSpPr>
            <a:spLocks noGrp="1"/>
          </p:cNvSpPr>
          <p:nvPr>
            <p:ph type="title"/>
          </p:nvPr>
        </p:nvSpPr>
        <p:spPr/>
        <p:txBody>
          <a:bodyPr>
            <a:normAutofit/>
          </a:bodyPr>
          <a:lstStyle/>
          <a:p>
            <a:r>
              <a:rPr lang="en-US" dirty="0"/>
              <a:t>2012.Bayzid.HMEC, page 2</a:t>
            </a:r>
            <a:br>
              <a:rPr lang="en-US" dirty="0"/>
            </a:br>
            <a:r>
              <a:rPr lang="en-US" sz="2000" dirty="0"/>
              <a:t>Model: MEC</a:t>
            </a:r>
            <a:br>
              <a:rPr lang="en-US" sz="2000" dirty="0"/>
            </a:br>
            <a:r>
              <a:rPr lang="en-US" sz="2000" dirty="0"/>
              <a:t>Input: SNP </a:t>
            </a:r>
            <a:r>
              <a:rPr lang="en-US" sz="2000" dirty="0" err="1"/>
              <a:t>Martix</a:t>
            </a:r>
            <a:endParaRPr lang="en-US" dirty="0"/>
          </a:p>
        </p:txBody>
      </p:sp>
      <p:pic>
        <p:nvPicPr>
          <p:cNvPr id="5" name="Content Placeholder 4">
            <a:extLst>
              <a:ext uri="{FF2B5EF4-FFF2-40B4-BE49-F238E27FC236}">
                <a16:creationId xmlns:a16="http://schemas.microsoft.com/office/drawing/2014/main" id="{44B45983-AAF0-4F2D-84DD-F41664896478}"/>
              </a:ext>
            </a:extLst>
          </p:cNvPr>
          <p:cNvPicPr>
            <a:picLocks noGrp="1" noChangeAspect="1"/>
          </p:cNvPicPr>
          <p:nvPr>
            <p:ph idx="1"/>
          </p:nvPr>
        </p:nvPicPr>
        <p:blipFill>
          <a:blip r:embed="rId2"/>
          <a:stretch>
            <a:fillRect/>
          </a:stretch>
        </p:blipFill>
        <p:spPr>
          <a:xfrm>
            <a:off x="3834939" y="1076832"/>
            <a:ext cx="4616334" cy="5644644"/>
          </a:xfrm>
          <a:prstGeom prst="rect">
            <a:avLst/>
          </a:prstGeom>
        </p:spPr>
      </p:pic>
      <p:sp>
        <p:nvSpPr>
          <p:cNvPr id="3" name="Slide Number Placeholder 2">
            <a:extLst>
              <a:ext uri="{FF2B5EF4-FFF2-40B4-BE49-F238E27FC236}">
                <a16:creationId xmlns:a16="http://schemas.microsoft.com/office/drawing/2014/main" id="{AA24A8D8-A4CE-4A9E-AC59-C3D77BA1E8FC}"/>
              </a:ext>
            </a:extLst>
          </p:cNvPr>
          <p:cNvSpPr>
            <a:spLocks noGrp="1"/>
          </p:cNvSpPr>
          <p:nvPr>
            <p:ph type="sldNum" sz="quarter" idx="12"/>
          </p:nvPr>
        </p:nvSpPr>
        <p:spPr/>
        <p:txBody>
          <a:bodyPr/>
          <a:lstStyle/>
          <a:p>
            <a:fld id="{9F780C23-1FE9-43B3-B233-849A0BDE21C7}" type="slidenum">
              <a:rPr lang="en-US" smtClean="0"/>
              <a:t>23</a:t>
            </a:fld>
            <a:endParaRPr lang="en-US"/>
          </a:p>
        </p:txBody>
      </p:sp>
    </p:spTree>
    <p:extLst>
      <p:ext uri="{BB962C8B-B14F-4D97-AF65-F5344CB8AC3E}">
        <p14:creationId xmlns:p14="http://schemas.microsoft.com/office/powerpoint/2010/main" val="6581830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CCEA52-D0BD-424C-8C87-38B46CBA507B}"/>
              </a:ext>
            </a:extLst>
          </p:cNvPr>
          <p:cNvSpPr>
            <a:spLocks noGrp="1"/>
          </p:cNvSpPr>
          <p:nvPr>
            <p:ph type="title"/>
          </p:nvPr>
        </p:nvSpPr>
        <p:spPr/>
        <p:txBody>
          <a:bodyPr>
            <a:normAutofit fontScale="90000"/>
          </a:bodyPr>
          <a:lstStyle/>
          <a:p>
            <a:r>
              <a:rPr lang="en-US" dirty="0"/>
              <a:t>2012.Dewal.HATS, page 2, 3</a:t>
            </a:r>
            <a:r>
              <a:rPr lang="en-US" baseline="30000" dirty="0"/>
              <a:t>rd</a:t>
            </a:r>
            <a:r>
              <a:rPr lang="en-US" dirty="0"/>
              <a:t> paragraph on left</a:t>
            </a:r>
            <a:br>
              <a:rPr lang="en-US" dirty="0"/>
            </a:br>
            <a:r>
              <a:rPr lang="en-US" sz="2000" dirty="0"/>
              <a:t>Model: HMM/MEC</a:t>
            </a:r>
            <a:br>
              <a:rPr lang="en-US" sz="2000" dirty="0"/>
            </a:br>
            <a:r>
              <a:rPr lang="en-US" sz="2000" dirty="0"/>
              <a:t>Input: Unknown</a:t>
            </a:r>
            <a:endParaRPr lang="en-US" dirty="0"/>
          </a:p>
        </p:txBody>
      </p:sp>
      <p:pic>
        <p:nvPicPr>
          <p:cNvPr id="5" name="Content Placeholder 4">
            <a:extLst>
              <a:ext uri="{FF2B5EF4-FFF2-40B4-BE49-F238E27FC236}">
                <a16:creationId xmlns:a16="http://schemas.microsoft.com/office/drawing/2014/main" id="{E7D0CD1E-251C-4BD8-B3D7-8EA9600F5DE9}"/>
              </a:ext>
            </a:extLst>
          </p:cNvPr>
          <p:cNvPicPr>
            <a:picLocks noGrp="1" noChangeAspect="1"/>
          </p:cNvPicPr>
          <p:nvPr>
            <p:ph idx="1"/>
          </p:nvPr>
        </p:nvPicPr>
        <p:blipFill>
          <a:blip r:embed="rId2"/>
          <a:stretch>
            <a:fillRect/>
          </a:stretch>
        </p:blipFill>
        <p:spPr>
          <a:xfrm>
            <a:off x="838200" y="1808999"/>
            <a:ext cx="5324302" cy="4850329"/>
          </a:xfrm>
          <a:prstGeom prst="rect">
            <a:avLst/>
          </a:prstGeom>
        </p:spPr>
      </p:pic>
      <p:sp>
        <p:nvSpPr>
          <p:cNvPr id="3" name="Slide Number Placeholder 2">
            <a:extLst>
              <a:ext uri="{FF2B5EF4-FFF2-40B4-BE49-F238E27FC236}">
                <a16:creationId xmlns:a16="http://schemas.microsoft.com/office/drawing/2014/main" id="{C04E4A1D-722E-4573-B21A-9CA4174C4442}"/>
              </a:ext>
            </a:extLst>
          </p:cNvPr>
          <p:cNvSpPr>
            <a:spLocks noGrp="1"/>
          </p:cNvSpPr>
          <p:nvPr>
            <p:ph type="sldNum" sz="quarter" idx="12"/>
          </p:nvPr>
        </p:nvSpPr>
        <p:spPr/>
        <p:txBody>
          <a:bodyPr/>
          <a:lstStyle/>
          <a:p>
            <a:fld id="{9F780C23-1FE9-43B3-B233-849A0BDE21C7}" type="slidenum">
              <a:rPr lang="en-US" smtClean="0"/>
              <a:t>24</a:t>
            </a:fld>
            <a:endParaRPr lang="en-US"/>
          </a:p>
        </p:txBody>
      </p:sp>
    </p:spTree>
    <p:extLst>
      <p:ext uri="{BB962C8B-B14F-4D97-AF65-F5344CB8AC3E}">
        <p14:creationId xmlns:p14="http://schemas.microsoft.com/office/powerpoint/2010/main" val="37604968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F7234D-2CD2-478A-8A13-A0D1A9A96DEA}"/>
              </a:ext>
            </a:extLst>
          </p:cNvPr>
          <p:cNvSpPr>
            <a:spLocks noGrp="1"/>
          </p:cNvSpPr>
          <p:nvPr>
            <p:ph type="title"/>
          </p:nvPr>
        </p:nvSpPr>
        <p:spPr/>
        <p:txBody>
          <a:bodyPr>
            <a:normAutofit fontScale="90000"/>
          </a:bodyPr>
          <a:lstStyle/>
          <a:p>
            <a:r>
              <a:rPr lang="en-US" b="1" dirty="0"/>
              <a:t>(2012.Efros.PPHS, page 2, 2</a:t>
            </a:r>
            <a:r>
              <a:rPr lang="en-US" b="1" baseline="30000" dirty="0"/>
              <a:t>nd</a:t>
            </a:r>
            <a:r>
              <a:rPr lang="en-US" b="1" dirty="0"/>
              <a:t> paragraph on right)</a:t>
            </a:r>
            <a:br>
              <a:rPr lang="en-US" dirty="0"/>
            </a:br>
            <a:r>
              <a:rPr lang="en-US" sz="2200" dirty="0"/>
              <a:t>Model: perfect phylogeny model </a:t>
            </a:r>
            <a:br>
              <a:rPr lang="en-US" sz="2000" dirty="0"/>
            </a:br>
            <a:r>
              <a:rPr lang="en-US" sz="2000" dirty="0"/>
              <a:t>Input: sequence of reads</a:t>
            </a:r>
            <a:endParaRPr lang="en-US" dirty="0"/>
          </a:p>
        </p:txBody>
      </p:sp>
      <p:pic>
        <p:nvPicPr>
          <p:cNvPr id="4" name="Picture 3">
            <a:extLst>
              <a:ext uri="{FF2B5EF4-FFF2-40B4-BE49-F238E27FC236}">
                <a16:creationId xmlns:a16="http://schemas.microsoft.com/office/drawing/2014/main" id="{5D41EA90-DE4F-49E6-8A9E-94BBA2E33F0C}"/>
              </a:ext>
            </a:extLst>
          </p:cNvPr>
          <p:cNvPicPr>
            <a:picLocks noChangeAspect="1"/>
          </p:cNvPicPr>
          <p:nvPr/>
        </p:nvPicPr>
        <p:blipFill>
          <a:blip r:embed="rId2"/>
          <a:stretch>
            <a:fillRect/>
          </a:stretch>
        </p:blipFill>
        <p:spPr>
          <a:xfrm>
            <a:off x="956570" y="2001808"/>
            <a:ext cx="4394105" cy="3817101"/>
          </a:xfrm>
          <a:prstGeom prst="rect">
            <a:avLst/>
          </a:prstGeom>
        </p:spPr>
      </p:pic>
      <p:pic>
        <p:nvPicPr>
          <p:cNvPr id="5" name="Picture 4">
            <a:extLst>
              <a:ext uri="{FF2B5EF4-FFF2-40B4-BE49-F238E27FC236}">
                <a16:creationId xmlns:a16="http://schemas.microsoft.com/office/drawing/2014/main" id="{1F248527-D447-4153-AB30-F7C366CA56A8}"/>
              </a:ext>
            </a:extLst>
          </p:cNvPr>
          <p:cNvPicPr>
            <a:picLocks noChangeAspect="1"/>
          </p:cNvPicPr>
          <p:nvPr/>
        </p:nvPicPr>
        <p:blipFill>
          <a:blip r:embed="rId3"/>
          <a:stretch>
            <a:fillRect/>
          </a:stretch>
        </p:blipFill>
        <p:spPr>
          <a:xfrm>
            <a:off x="5690755" y="2001808"/>
            <a:ext cx="4396087" cy="1751214"/>
          </a:xfrm>
          <a:prstGeom prst="rect">
            <a:avLst/>
          </a:prstGeom>
        </p:spPr>
      </p:pic>
      <p:pic>
        <p:nvPicPr>
          <p:cNvPr id="6" name="Picture 5">
            <a:extLst>
              <a:ext uri="{FF2B5EF4-FFF2-40B4-BE49-F238E27FC236}">
                <a16:creationId xmlns:a16="http://schemas.microsoft.com/office/drawing/2014/main" id="{8E0180B6-D40A-44A3-9293-F694593B5E2C}"/>
              </a:ext>
            </a:extLst>
          </p:cNvPr>
          <p:cNvPicPr>
            <a:picLocks noChangeAspect="1"/>
          </p:cNvPicPr>
          <p:nvPr/>
        </p:nvPicPr>
        <p:blipFill>
          <a:blip r:embed="rId4"/>
          <a:stretch>
            <a:fillRect/>
          </a:stretch>
        </p:blipFill>
        <p:spPr>
          <a:xfrm>
            <a:off x="5613170" y="3949585"/>
            <a:ext cx="4800600" cy="1819275"/>
          </a:xfrm>
          <a:prstGeom prst="rect">
            <a:avLst/>
          </a:prstGeom>
        </p:spPr>
      </p:pic>
      <p:sp>
        <p:nvSpPr>
          <p:cNvPr id="7" name="Slide Number Placeholder 6">
            <a:extLst>
              <a:ext uri="{FF2B5EF4-FFF2-40B4-BE49-F238E27FC236}">
                <a16:creationId xmlns:a16="http://schemas.microsoft.com/office/drawing/2014/main" id="{D9A81A2A-2B8B-4403-A841-B9F6C9B1ACCB}"/>
              </a:ext>
            </a:extLst>
          </p:cNvPr>
          <p:cNvSpPr>
            <a:spLocks noGrp="1"/>
          </p:cNvSpPr>
          <p:nvPr>
            <p:ph type="sldNum" sz="quarter" idx="12"/>
          </p:nvPr>
        </p:nvSpPr>
        <p:spPr/>
        <p:txBody>
          <a:bodyPr/>
          <a:lstStyle/>
          <a:p>
            <a:fld id="{9F780C23-1FE9-43B3-B233-849A0BDE21C7}" type="slidenum">
              <a:rPr lang="en-US" smtClean="0"/>
              <a:t>25</a:t>
            </a:fld>
            <a:endParaRPr lang="en-US"/>
          </a:p>
        </p:txBody>
      </p:sp>
    </p:spTree>
    <p:extLst>
      <p:ext uri="{BB962C8B-B14F-4D97-AF65-F5344CB8AC3E}">
        <p14:creationId xmlns:p14="http://schemas.microsoft.com/office/powerpoint/2010/main" val="23220543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DD231-146E-42EA-B0B4-B5320FABFC82}"/>
              </a:ext>
            </a:extLst>
          </p:cNvPr>
          <p:cNvSpPr>
            <a:spLocks noGrp="1"/>
          </p:cNvSpPr>
          <p:nvPr>
            <p:ph type="title"/>
          </p:nvPr>
        </p:nvSpPr>
        <p:spPr/>
        <p:txBody>
          <a:bodyPr>
            <a:normAutofit fontScale="90000"/>
          </a:bodyPr>
          <a:lstStyle/>
          <a:p>
            <a:r>
              <a:rPr lang="en-US" b="1" dirty="0"/>
              <a:t>(2012.Wang.GAHap, page 2, 2</a:t>
            </a:r>
            <a:r>
              <a:rPr lang="en-US" b="1" baseline="30000" dirty="0"/>
              <a:t>nd</a:t>
            </a:r>
            <a:r>
              <a:rPr lang="en-US" b="1" dirty="0"/>
              <a:t> paragraph on right)</a:t>
            </a:r>
            <a:br>
              <a:rPr lang="en-US" dirty="0"/>
            </a:br>
            <a:r>
              <a:rPr lang="en-US" sz="2000" dirty="0"/>
              <a:t>Model: MEC</a:t>
            </a:r>
            <a:br>
              <a:rPr lang="en-US" sz="2000" dirty="0"/>
            </a:br>
            <a:r>
              <a:rPr lang="en-US" sz="2200" dirty="0"/>
              <a:t>Input: number of fragments and length of reference genome matrix </a:t>
            </a:r>
          </a:p>
        </p:txBody>
      </p:sp>
      <p:pic>
        <p:nvPicPr>
          <p:cNvPr id="4" name="Picture 3">
            <a:extLst>
              <a:ext uri="{FF2B5EF4-FFF2-40B4-BE49-F238E27FC236}">
                <a16:creationId xmlns:a16="http://schemas.microsoft.com/office/drawing/2014/main" id="{02F80CA2-2DAC-4B61-97CE-919B0A38D6DA}"/>
              </a:ext>
            </a:extLst>
          </p:cNvPr>
          <p:cNvPicPr>
            <a:picLocks noChangeAspect="1"/>
          </p:cNvPicPr>
          <p:nvPr/>
        </p:nvPicPr>
        <p:blipFill>
          <a:blip r:embed="rId2"/>
          <a:stretch>
            <a:fillRect/>
          </a:stretch>
        </p:blipFill>
        <p:spPr>
          <a:xfrm>
            <a:off x="1248294" y="1664809"/>
            <a:ext cx="3783676" cy="4828066"/>
          </a:xfrm>
          <a:prstGeom prst="rect">
            <a:avLst/>
          </a:prstGeom>
        </p:spPr>
      </p:pic>
      <p:pic>
        <p:nvPicPr>
          <p:cNvPr id="5" name="Picture 4">
            <a:extLst>
              <a:ext uri="{FF2B5EF4-FFF2-40B4-BE49-F238E27FC236}">
                <a16:creationId xmlns:a16="http://schemas.microsoft.com/office/drawing/2014/main" id="{87CCE10C-6298-4626-8A86-7E51D5A2E7BF}"/>
              </a:ext>
            </a:extLst>
          </p:cNvPr>
          <p:cNvPicPr>
            <a:picLocks noChangeAspect="1"/>
          </p:cNvPicPr>
          <p:nvPr/>
        </p:nvPicPr>
        <p:blipFill>
          <a:blip r:embed="rId3"/>
          <a:stretch>
            <a:fillRect/>
          </a:stretch>
        </p:blipFill>
        <p:spPr>
          <a:xfrm>
            <a:off x="5442064" y="1815319"/>
            <a:ext cx="3168536" cy="3198761"/>
          </a:xfrm>
          <a:prstGeom prst="rect">
            <a:avLst/>
          </a:prstGeom>
        </p:spPr>
      </p:pic>
      <p:pic>
        <p:nvPicPr>
          <p:cNvPr id="6" name="Picture 5">
            <a:extLst>
              <a:ext uri="{FF2B5EF4-FFF2-40B4-BE49-F238E27FC236}">
                <a16:creationId xmlns:a16="http://schemas.microsoft.com/office/drawing/2014/main" id="{1FCE5170-551A-4293-93DB-E01E7AB1ADA0}"/>
              </a:ext>
            </a:extLst>
          </p:cNvPr>
          <p:cNvPicPr>
            <a:picLocks noChangeAspect="1"/>
          </p:cNvPicPr>
          <p:nvPr/>
        </p:nvPicPr>
        <p:blipFill>
          <a:blip r:embed="rId4"/>
          <a:stretch>
            <a:fillRect/>
          </a:stretch>
        </p:blipFill>
        <p:spPr>
          <a:xfrm>
            <a:off x="5442064" y="5357177"/>
            <a:ext cx="4137515" cy="999173"/>
          </a:xfrm>
          <a:prstGeom prst="rect">
            <a:avLst/>
          </a:prstGeom>
        </p:spPr>
      </p:pic>
      <p:sp>
        <p:nvSpPr>
          <p:cNvPr id="7" name="Slide Number Placeholder 6">
            <a:extLst>
              <a:ext uri="{FF2B5EF4-FFF2-40B4-BE49-F238E27FC236}">
                <a16:creationId xmlns:a16="http://schemas.microsoft.com/office/drawing/2014/main" id="{34AF0387-2580-464D-8795-0AFF8A2260C7}"/>
              </a:ext>
            </a:extLst>
          </p:cNvPr>
          <p:cNvSpPr>
            <a:spLocks noGrp="1"/>
          </p:cNvSpPr>
          <p:nvPr>
            <p:ph type="sldNum" sz="quarter" idx="12"/>
          </p:nvPr>
        </p:nvSpPr>
        <p:spPr/>
        <p:txBody>
          <a:bodyPr/>
          <a:lstStyle/>
          <a:p>
            <a:fld id="{9F780C23-1FE9-43B3-B233-849A0BDE21C7}" type="slidenum">
              <a:rPr lang="en-US" smtClean="0"/>
              <a:t>26</a:t>
            </a:fld>
            <a:endParaRPr lang="en-US"/>
          </a:p>
        </p:txBody>
      </p:sp>
    </p:spTree>
    <p:extLst>
      <p:ext uri="{BB962C8B-B14F-4D97-AF65-F5344CB8AC3E}">
        <p14:creationId xmlns:p14="http://schemas.microsoft.com/office/powerpoint/2010/main" val="39970568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5D3BA1-DD6B-40D0-85D5-5CA4C4A00093}"/>
              </a:ext>
            </a:extLst>
          </p:cNvPr>
          <p:cNvSpPr>
            <a:spLocks noGrp="1"/>
          </p:cNvSpPr>
          <p:nvPr>
            <p:ph type="title"/>
          </p:nvPr>
        </p:nvSpPr>
        <p:spPr/>
        <p:txBody>
          <a:bodyPr>
            <a:normAutofit/>
          </a:bodyPr>
          <a:lstStyle/>
          <a:p>
            <a:r>
              <a:rPr lang="en-US" b="1" dirty="0"/>
              <a:t>(2012.Xie.HBOP, page 6, 2</a:t>
            </a:r>
            <a:r>
              <a:rPr lang="en-US" b="1" baseline="30000" dirty="0"/>
              <a:t>nd</a:t>
            </a:r>
            <a:r>
              <a:rPr lang="en-US" b="1" dirty="0"/>
              <a:t> paragraph on left)</a:t>
            </a:r>
            <a:br>
              <a:rPr lang="en-US" dirty="0"/>
            </a:br>
            <a:r>
              <a:rPr lang="en-US" sz="2000" dirty="0"/>
              <a:t>Model: Dynamic programing algorithm </a:t>
            </a:r>
            <a:br>
              <a:rPr lang="en-US" sz="2000" dirty="0"/>
            </a:br>
            <a:r>
              <a:rPr lang="en-US" sz="2000" dirty="0"/>
              <a:t>Input: SNP Matrix</a:t>
            </a:r>
            <a:endParaRPr lang="en-US" dirty="0"/>
          </a:p>
        </p:txBody>
      </p:sp>
      <p:pic>
        <p:nvPicPr>
          <p:cNvPr id="4" name="Picture 3">
            <a:extLst>
              <a:ext uri="{FF2B5EF4-FFF2-40B4-BE49-F238E27FC236}">
                <a16:creationId xmlns:a16="http://schemas.microsoft.com/office/drawing/2014/main" id="{2FBDE309-AE79-4417-A7B7-E998CFA30FA1}"/>
              </a:ext>
            </a:extLst>
          </p:cNvPr>
          <p:cNvPicPr>
            <a:picLocks noChangeAspect="1"/>
          </p:cNvPicPr>
          <p:nvPr/>
        </p:nvPicPr>
        <p:blipFill>
          <a:blip r:embed="rId2"/>
          <a:stretch>
            <a:fillRect/>
          </a:stretch>
        </p:blipFill>
        <p:spPr>
          <a:xfrm>
            <a:off x="956016" y="1784466"/>
            <a:ext cx="2987312" cy="4638502"/>
          </a:xfrm>
          <a:prstGeom prst="rect">
            <a:avLst/>
          </a:prstGeom>
        </p:spPr>
      </p:pic>
      <p:pic>
        <p:nvPicPr>
          <p:cNvPr id="5" name="Picture 4">
            <a:extLst>
              <a:ext uri="{FF2B5EF4-FFF2-40B4-BE49-F238E27FC236}">
                <a16:creationId xmlns:a16="http://schemas.microsoft.com/office/drawing/2014/main" id="{7CF1DA5C-7533-4C53-B5DE-10B414D31937}"/>
              </a:ext>
            </a:extLst>
          </p:cNvPr>
          <p:cNvPicPr>
            <a:picLocks noChangeAspect="1"/>
          </p:cNvPicPr>
          <p:nvPr/>
        </p:nvPicPr>
        <p:blipFill>
          <a:blip r:embed="rId3"/>
          <a:stretch>
            <a:fillRect/>
          </a:stretch>
        </p:blipFill>
        <p:spPr>
          <a:xfrm>
            <a:off x="4092685" y="1690688"/>
            <a:ext cx="2994773" cy="1128799"/>
          </a:xfrm>
          <a:prstGeom prst="rect">
            <a:avLst/>
          </a:prstGeom>
        </p:spPr>
      </p:pic>
      <p:pic>
        <p:nvPicPr>
          <p:cNvPr id="6" name="Picture 5">
            <a:extLst>
              <a:ext uri="{FF2B5EF4-FFF2-40B4-BE49-F238E27FC236}">
                <a16:creationId xmlns:a16="http://schemas.microsoft.com/office/drawing/2014/main" id="{977AD7C4-DED3-4EF2-A708-8B089CE69B07}"/>
              </a:ext>
            </a:extLst>
          </p:cNvPr>
          <p:cNvPicPr>
            <a:picLocks noChangeAspect="1"/>
          </p:cNvPicPr>
          <p:nvPr/>
        </p:nvPicPr>
        <p:blipFill>
          <a:blip r:embed="rId4"/>
          <a:stretch>
            <a:fillRect/>
          </a:stretch>
        </p:blipFill>
        <p:spPr>
          <a:xfrm>
            <a:off x="4092685" y="2916368"/>
            <a:ext cx="3249041" cy="2457364"/>
          </a:xfrm>
          <a:prstGeom prst="rect">
            <a:avLst/>
          </a:prstGeom>
        </p:spPr>
      </p:pic>
      <p:pic>
        <p:nvPicPr>
          <p:cNvPr id="7" name="Picture 6">
            <a:extLst>
              <a:ext uri="{FF2B5EF4-FFF2-40B4-BE49-F238E27FC236}">
                <a16:creationId xmlns:a16="http://schemas.microsoft.com/office/drawing/2014/main" id="{52C3B9A6-1104-4F80-8DAE-2F59E9C3EDA6}"/>
              </a:ext>
            </a:extLst>
          </p:cNvPr>
          <p:cNvPicPr>
            <a:picLocks noChangeAspect="1"/>
          </p:cNvPicPr>
          <p:nvPr/>
        </p:nvPicPr>
        <p:blipFill>
          <a:blip r:embed="rId5"/>
          <a:stretch>
            <a:fillRect/>
          </a:stretch>
        </p:blipFill>
        <p:spPr>
          <a:xfrm>
            <a:off x="7491083" y="1784466"/>
            <a:ext cx="3201175" cy="1163492"/>
          </a:xfrm>
          <a:prstGeom prst="rect">
            <a:avLst/>
          </a:prstGeom>
        </p:spPr>
      </p:pic>
      <p:sp>
        <p:nvSpPr>
          <p:cNvPr id="8" name="Slide Number Placeholder 7">
            <a:extLst>
              <a:ext uri="{FF2B5EF4-FFF2-40B4-BE49-F238E27FC236}">
                <a16:creationId xmlns:a16="http://schemas.microsoft.com/office/drawing/2014/main" id="{077C74CE-601C-475E-A3E8-EB7E87DBE3A9}"/>
              </a:ext>
            </a:extLst>
          </p:cNvPr>
          <p:cNvSpPr>
            <a:spLocks noGrp="1"/>
          </p:cNvSpPr>
          <p:nvPr>
            <p:ph type="sldNum" sz="quarter" idx="12"/>
          </p:nvPr>
        </p:nvSpPr>
        <p:spPr/>
        <p:txBody>
          <a:bodyPr/>
          <a:lstStyle/>
          <a:p>
            <a:fld id="{9F780C23-1FE9-43B3-B233-849A0BDE21C7}" type="slidenum">
              <a:rPr lang="en-US" smtClean="0"/>
              <a:t>27</a:t>
            </a:fld>
            <a:endParaRPr lang="en-US"/>
          </a:p>
        </p:txBody>
      </p:sp>
    </p:spTree>
    <p:extLst>
      <p:ext uri="{BB962C8B-B14F-4D97-AF65-F5344CB8AC3E}">
        <p14:creationId xmlns:p14="http://schemas.microsoft.com/office/powerpoint/2010/main" val="219653979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6B624-FF59-4C7F-84F8-1421BD1148A4}"/>
              </a:ext>
            </a:extLst>
          </p:cNvPr>
          <p:cNvSpPr>
            <a:spLocks noGrp="1"/>
          </p:cNvSpPr>
          <p:nvPr>
            <p:ph type="title"/>
          </p:nvPr>
        </p:nvSpPr>
        <p:spPr/>
        <p:txBody>
          <a:bodyPr>
            <a:normAutofit fontScale="90000"/>
          </a:bodyPr>
          <a:lstStyle/>
          <a:p>
            <a:r>
              <a:rPr lang="en-US" dirty="0"/>
              <a:t>2012.Zhi.HapSeq, page 2, 2</a:t>
            </a:r>
            <a:r>
              <a:rPr lang="en-US" baseline="30000" dirty="0"/>
              <a:t>nd</a:t>
            </a:r>
            <a:r>
              <a:rPr lang="en-US" dirty="0"/>
              <a:t> paragraph on left</a:t>
            </a:r>
            <a:br>
              <a:rPr lang="en-US" dirty="0"/>
            </a:br>
            <a:r>
              <a:rPr lang="en-US" sz="2000" dirty="0"/>
              <a:t>Model: HMM LD-based model</a:t>
            </a:r>
            <a:br>
              <a:rPr lang="en-US" sz="2000" dirty="0"/>
            </a:br>
            <a:r>
              <a:rPr lang="en-US" sz="2000" dirty="0"/>
              <a:t>Input: VCF file &amp; BAM file</a:t>
            </a:r>
            <a:endParaRPr lang="en-US" dirty="0"/>
          </a:p>
        </p:txBody>
      </p:sp>
      <p:pic>
        <p:nvPicPr>
          <p:cNvPr id="5" name="Content Placeholder 4">
            <a:extLst>
              <a:ext uri="{FF2B5EF4-FFF2-40B4-BE49-F238E27FC236}">
                <a16:creationId xmlns:a16="http://schemas.microsoft.com/office/drawing/2014/main" id="{7DA15C03-EAF9-4406-A43E-A122D2498B49}"/>
              </a:ext>
            </a:extLst>
          </p:cNvPr>
          <p:cNvPicPr>
            <a:picLocks noGrp="1" noChangeAspect="1"/>
          </p:cNvPicPr>
          <p:nvPr>
            <p:ph idx="1"/>
          </p:nvPr>
        </p:nvPicPr>
        <p:blipFill>
          <a:blip r:embed="rId2"/>
          <a:stretch>
            <a:fillRect/>
          </a:stretch>
        </p:blipFill>
        <p:spPr>
          <a:xfrm>
            <a:off x="3581401" y="1365127"/>
            <a:ext cx="4788226" cy="5284303"/>
          </a:xfrm>
          <a:prstGeom prst="rect">
            <a:avLst/>
          </a:prstGeom>
        </p:spPr>
      </p:pic>
      <p:sp>
        <p:nvSpPr>
          <p:cNvPr id="3" name="Slide Number Placeholder 2">
            <a:extLst>
              <a:ext uri="{FF2B5EF4-FFF2-40B4-BE49-F238E27FC236}">
                <a16:creationId xmlns:a16="http://schemas.microsoft.com/office/drawing/2014/main" id="{B87F7C98-679C-4B05-A005-C5B9CF4CDFF4}"/>
              </a:ext>
            </a:extLst>
          </p:cNvPr>
          <p:cNvSpPr>
            <a:spLocks noGrp="1"/>
          </p:cNvSpPr>
          <p:nvPr>
            <p:ph type="sldNum" sz="quarter" idx="12"/>
          </p:nvPr>
        </p:nvSpPr>
        <p:spPr/>
        <p:txBody>
          <a:bodyPr/>
          <a:lstStyle/>
          <a:p>
            <a:fld id="{9F780C23-1FE9-43B3-B233-849A0BDE21C7}" type="slidenum">
              <a:rPr lang="en-US" smtClean="0"/>
              <a:t>28</a:t>
            </a:fld>
            <a:endParaRPr lang="en-US"/>
          </a:p>
        </p:txBody>
      </p:sp>
    </p:spTree>
    <p:extLst>
      <p:ext uri="{BB962C8B-B14F-4D97-AF65-F5344CB8AC3E}">
        <p14:creationId xmlns:p14="http://schemas.microsoft.com/office/powerpoint/2010/main" val="34601922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77F4A1-4938-42C9-8218-0845E5330D92}"/>
              </a:ext>
            </a:extLst>
          </p:cNvPr>
          <p:cNvSpPr>
            <a:spLocks noGrp="1"/>
          </p:cNvSpPr>
          <p:nvPr>
            <p:ph type="title"/>
          </p:nvPr>
        </p:nvSpPr>
        <p:spPr/>
        <p:txBody>
          <a:bodyPr/>
          <a:lstStyle/>
          <a:p>
            <a:r>
              <a:rPr lang="en-US" b="1" dirty="0"/>
              <a:t>(2004.FastHare, page 4, paragraph 2)</a:t>
            </a:r>
            <a:br>
              <a:rPr lang="en-US" dirty="0"/>
            </a:br>
            <a:r>
              <a:rPr lang="en-US" sz="2000" dirty="0"/>
              <a:t>model: Heuristic 	</a:t>
            </a:r>
            <a:br>
              <a:rPr lang="en-US" sz="2000" dirty="0"/>
            </a:br>
            <a:r>
              <a:rPr lang="en-US" sz="2000" dirty="0"/>
              <a:t>Input: SNP Matrix</a:t>
            </a:r>
          </a:p>
        </p:txBody>
      </p:sp>
      <p:pic>
        <p:nvPicPr>
          <p:cNvPr id="3" name="Picture 2">
            <a:extLst>
              <a:ext uri="{FF2B5EF4-FFF2-40B4-BE49-F238E27FC236}">
                <a16:creationId xmlns:a16="http://schemas.microsoft.com/office/drawing/2014/main" id="{66B96C21-7F06-415F-BE80-7E1E9AB1C0D9}"/>
              </a:ext>
            </a:extLst>
          </p:cNvPr>
          <p:cNvPicPr>
            <a:picLocks noChangeAspect="1"/>
          </p:cNvPicPr>
          <p:nvPr/>
        </p:nvPicPr>
        <p:blipFill>
          <a:blip r:embed="rId2"/>
          <a:stretch>
            <a:fillRect/>
          </a:stretch>
        </p:blipFill>
        <p:spPr>
          <a:xfrm>
            <a:off x="883141" y="1902455"/>
            <a:ext cx="6731318" cy="4421885"/>
          </a:xfrm>
          <a:prstGeom prst="rect">
            <a:avLst/>
          </a:prstGeom>
        </p:spPr>
      </p:pic>
      <p:sp>
        <p:nvSpPr>
          <p:cNvPr id="5" name="Slide Number Placeholder 4">
            <a:extLst>
              <a:ext uri="{FF2B5EF4-FFF2-40B4-BE49-F238E27FC236}">
                <a16:creationId xmlns:a16="http://schemas.microsoft.com/office/drawing/2014/main" id="{20D45B98-A952-408F-8108-E706B4FD1CC7}"/>
              </a:ext>
            </a:extLst>
          </p:cNvPr>
          <p:cNvSpPr>
            <a:spLocks noGrp="1"/>
          </p:cNvSpPr>
          <p:nvPr>
            <p:ph type="sldNum" sz="quarter" idx="12"/>
          </p:nvPr>
        </p:nvSpPr>
        <p:spPr/>
        <p:txBody>
          <a:bodyPr/>
          <a:lstStyle/>
          <a:p>
            <a:fld id="{9F780C23-1FE9-43B3-B233-849A0BDE21C7}" type="slidenum">
              <a:rPr lang="en-US" smtClean="0"/>
              <a:t>2</a:t>
            </a:fld>
            <a:endParaRPr lang="en-US"/>
          </a:p>
        </p:txBody>
      </p:sp>
    </p:spTree>
    <p:extLst>
      <p:ext uri="{BB962C8B-B14F-4D97-AF65-F5344CB8AC3E}">
        <p14:creationId xmlns:p14="http://schemas.microsoft.com/office/powerpoint/2010/main" val="50756490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9B553F-A5C4-49A7-BDB7-BA1B66B1EA73}"/>
              </a:ext>
            </a:extLst>
          </p:cNvPr>
          <p:cNvSpPr>
            <a:spLocks noGrp="1"/>
          </p:cNvSpPr>
          <p:nvPr>
            <p:ph type="title"/>
          </p:nvPr>
        </p:nvSpPr>
        <p:spPr/>
        <p:txBody>
          <a:bodyPr>
            <a:normAutofit/>
          </a:bodyPr>
          <a:lstStyle/>
          <a:p>
            <a:r>
              <a:rPr lang="en-US" dirty="0"/>
              <a:t>2012.Delaneau.SHAPEIT, page 1</a:t>
            </a:r>
            <a:br>
              <a:rPr lang="en-US" dirty="0"/>
            </a:br>
            <a:r>
              <a:rPr lang="en-US" sz="2000" dirty="0"/>
              <a:t>Model: HMM</a:t>
            </a:r>
            <a:br>
              <a:rPr lang="en-US" sz="2000" dirty="0"/>
            </a:br>
            <a:r>
              <a:rPr lang="en-US" sz="2000" dirty="0"/>
              <a:t>Input: Unknown</a:t>
            </a:r>
            <a:endParaRPr lang="en-US" dirty="0"/>
          </a:p>
        </p:txBody>
      </p:sp>
      <p:pic>
        <p:nvPicPr>
          <p:cNvPr id="5" name="Content Placeholder 4">
            <a:extLst>
              <a:ext uri="{FF2B5EF4-FFF2-40B4-BE49-F238E27FC236}">
                <a16:creationId xmlns:a16="http://schemas.microsoft.com/office/drawing/2014/main" id="{8EBE13EA-1F1D-4B39-A08C-66407E139879}"/>
              </a:ext>
            </a:extLst>
          </p:cNvPr>
          <p:cNvPicPr>
            <a:picLocks noGrp="1" noChangeAspect="1"/>
          </p:cNvPicPr>
          <p:nvPr>
            <p:ph idx="1"/>
          </p:nvPr>
        </p:nvPicPr>
        <p:blipFill>
          <a:blip r:embed="rId2"/>
          <a:stretch>
            <a:fillRect/>
          </a:stretch>
        </p:blipFill>
        <p:spPr>
          <a:xfrm>
            <a:off x="838200" y="1801885"/>
            <a:ext cx="6448425" cy="4343400"/>
          </a:xfrm>
          <a:prstGeom prst="rect">
            <a:avLst/>
          </a:prstGeom>
        </p:spPr>
      </p:pic>
      <p:sp>
        <p:nvSpPr>
          <p:cNvPr id="3" name="Slide Number Placeholder 2">
            <a:extLst>
              <a:ext uri="{FF2B5EF4-FFF2-40B4-BE49-F238E27FC236}">
                <a16:creationId xmlns:a16="http://schemas.microsoft.com/office/drawing/2014/main" id="{B5C3A38C-AA8A-41F3-9DDC-676028FC4B28}"/>
              </a:ext>
            </a:extLst>
          </p:cNvPr>
          <p:cNvSpPr>
            <a:spLocks noGrp="1"/>
          </p:cNvSpPr>
          <p:nvPr>
            <p:ph type="sldNum" sz="quarter" idx="12"/>
          </p:nvPr>
        </p:nvSpPr>
        <p:spPr/>
        <p:txBody>
          <a:bodyPr/>
          <a:lstStyle/>
          <a:p>
            <a:fld id="{9F780C23-1FE9-43B3-B233-849A0BDE21C7}" type="slidenum">
              <a:rPr lang="en-US" smtClean="0"/>
              <a:t>29</a:t>
            </a:fld>
            <a:endParaRPr lang="en-US"/>
          </a:p>
        </p:txBody>
      </p:sp>
    </p:spTree>
    <p:extLst>
      <p:ext uri="{BB962C8B-B14F-4D97-AF65-F5344CB8AC3E}">
        <p14:creationId xmlns:p14="http://schemas.microsoft.com/office/powerpoint/2010/main" val="11454839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9FEDDD-0543-4E95-8AA7-C4B748D4BB32}"/>
              </a:ext>
            </a:extLst>
          </p:cNvPr>
          <p:cNvSpPr>
            <a:spLocks noGrp="1"/>
          </p:cNvSpPr>
          <p:nvPr>
            <p:ph type="title"/>
          </p:nvPr>
        </p:nvSpPr>
        <p:spPr/>
        <p:txBody>
          <a:bodyPr>
            <a:normAutofit/>
          </a:bodyPr>
          <a:lstStyle/>
          <a:p>
            <a:r>
              <a:rPr lang="en-US" dirty="0"/>
              <a:t>2012.Williams.HAPIUR, page 1</a:t>
            </a:r>
            <a:br>
              <a:rPr lang="en-US" dirty="0"/>
            </a:br>
            <a:r>
              <a:rPr lang="en-US" sz="2000" dirty="0"/>
              <a:t>Model: HMM</a:t>
            </a:r>
            <a:br>
              <a:rPr lang="en-US" sz="2000" dirty="0"/>
            </a:br>
            <a:r>
              <a:rPr lang="en-US" sz="2000" dirty="0"/>
              <a:t>Input: Unknown</a:t>
            </a:r>
            <a:endParaRPr lang="en-US" dirty="0"/>
          </a:p>
        </p:txBody>
      </p:sp>
      <p:pic>
        <p:nvPicPr>
          <p:cNvPr id="5" name="Content Placeholder 4">
            <a:extLst>
              <a:ext uri="{FF2B5EF4-FFF2-40B4-BE49-F238E27FC236}">
                <a16:creationId xmlns:a16="http://schemas.microsoft.com/office/drawing/2014/main" id="{FE1EE861-3D63-4D11-B178-BA2C976D2025}"/>
              </a:ext>
            </a:extLst>
          </p:cNvPr>
          <p:cNvPicPr>
            <a:picLocks noGrp="1" noChangeAspect="1"/>
          </p:cNvPicPr>
          <p:nvPr>
            <p:ph idx="1"/>
          </p:nvPr>
        </p:nvPicPr>
        <p:blipFill>
          <a:blip r:embed="rId2"/>
          <a:stretch>
            <a:fillRect/>
          </a:stretch>
        </p:blipFill>
        <p:spPr>
          <a:xfrm>
            <a:off x="1029282" y="1947732"/>
            <a:ext cx="5066718" cy="4065789"/>
          </a:xfrm>
          <a:prstGeom prst="rect">
            <a:avLst/>
          </a:prstGeom>
        </p:spPr>
      </p:pic>
      <p:pic>
        <p:nvPicPr>
          <p:cNvPr id="6" name="Picture 5">
            <a:extLst>
              <a:ext uri="{FF2B5EF4-FFF2-40B4-BE49-F238E27FC236}">
                <a16:creationId xmlns:a16="http://schemas.microsoft.com/office/drawing/2014/main" id="{15007AB8-8F4B-40E3-B697-BCA866EB8D95}"/>
              </a:ext>
            </a:extLst>
          </p:cNvPr>
          <p:cNvPicPr>
            <a:picLocks noChangeAspect="1"/>
          </p:cNvPicPr>
          <p:nvPr/>
        </p:nvPicPr>
        <p:blipFill>
          <a:blip r:embed="rId3"/>
          <a:stretch>
            <a:fillRect/>
          </a:stretch>
        </p:blipFill>
        <p:spPr>
          <a:xfrm>
            <a:off x="6420620" y="1291243"/>
            <a:ext cx="4379960" cy="4979323"/>
          </a:xfrm>
          <a:prstGeom prst="rect">
            <a:avLst/>
          </a:prstGeom>
        </p:spPr>
      </p:pic>
      <p:sp>
        <p:nvSpPr>
          <p:cNvPr id="3" name="Slide Number Placeholder 2">
            <a:extLst>
              <a:ext uri="{FF2B5EF4-FFF2-40B4-BE49-F238E27FC236}">
                <a16:creationId xmlns:a16="http://schemas.microsoft.com/office/drawing/2014/main" id="{A12157EF-3B7C-4261-9E6B-43A51AC9ED46}"/>
              </a:ext>
            </a:extLst>
          </p:cNvPr>
          <p:cNvSpPr>
            <a:spLocks noGrp="1"/>
          </p:cNvSpPr>
          <p:nvPr>
            <p:ph type="sldNum" sz="quarter" idx="12"/>
          </p:nvPr>
        </p:nvSpPr>
        <p:spPr/>
        <p:txBody>
          <a:bodyPr/>
          <a:lstStyle/>
          <a:p>
            <a:fld id="{9F780C23-1FE9-43B3-B233-849A0BDE21C7}" type="slidenum">
              <a:rPr lang="en-US" smtClean="0"/>
              <a:t>30</a:t>
            </a:fld>
            <a:endParaRPr lang="en-US"/>
          </a:p>
        </p:txBody>
      </p:sp>
    </p:spTree>
    <p:extLst>
      <p:ext uri="{BB962C8B-B14F-4D97-AF65-F5344CB8AC3E}">
        <p14:creationId xmlns:p14="http://schemas.microsoft.com/office/powerpoint/2010/main" val="309083012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D7BD16-D1E6-4D24-9C1B-542D0C5FB988}"/>
              </a:ext>
            </a:extLst>
          </p:cNvPr>
          <p:cNvSpPr>
            <a:spLocks noGrp="1"/>
          </p:cNvSpPr>
          <p:nvPr>
            <p:ph type="title"/>
          </p:nvPr>
        </p:nvSpPr>
        <p:spPr/>
        <p:txBody>
          <a:bodyPr>
            <a:normAutofit fontScale="90000"/>
          </a:bodyPr>
          <a:lstStyle/>
          <a:p>
            <a:r>
              <a:rPr lang="en-US" b="1" u="sng" dirty="0"/>
              <a:t>(2013.Chen.Zhi, page 2, 2</a:t>
            </a:r>
            <a:r>
              <a:rPr lang="en-US" b="1" u="sng" baseline="30000" dirty="0"/>
              <a:t>nd</a:t>
            </a:r>
            <a:r>
              <a:rPr lang="en-US" b="1" u="sng" dirty="0"/>
              <a:t> paragraph on right)</a:t>
            </a:r>
            <a:br>
              <a:rPr lang="en-US" dirty="0"/>
            </a:br>
            <a:r>
              <a:rPr lang="en-US" sz="2000" dirty="0"/>
              <a:t>Model: MEC</a:t>
            </a:r>
            <a:br>
              <a:rPr lang="en-US" sz="2000" dirty="0"/>
            </a:br>
            <a:r>
              <a:rPr lang="en-US" sz="2200" dirty="0"/>
              <a:t>Input: Read/SNP site Matrix </a:t>
            </a:r>
          </a:p>
        </p:txBody>
      </p:sp>
      <p:pic>
        <p:nvPicPr>
          <p:cNvPr id="4" name="Picture 3">
            <a:extLst>
              <a:ext uri="{FF2B5EF4-FFF2-40B4-BE49-F238E27FC236}">
                <a16:creationId xmlns:a16="http://schemas.microsoft.com/office/drawing/2014/main" id="{73FDF918-3DC9-4DAE-AC79-C91ADD779237}"/>
              </a:ext>
            </a:extLst>
          </p:cNvPr>
          <p:cNvPicPr>
            <a:picLocks noChangeAspect="1"/>
          </p:cNvPicPr>
          <p:nvPr/>
        </p:nvPicPr>
        <p:blipFill>
          <a:blip r:embed="rId2"/>
          <a:stretch>
            <a:fillRect/>
          </a:stretch>
        </p:blipFill>
        <p:spPr>
          <a:xfrm>
            <a:off x="939673" y="1601585"/>
            <a:ext cx="3463219" cy="5170516"/>
          </a:xfrm>
          <a:prstGeom prst="rect">
            <a:avLst/>
          </a:prstGeom>
        </p:spPr>
      </p:pic>
      <p:pic>
        <p:nvPicPr>
          <p:cNvPr id="5" name="Picture 4">
            <a:extLst>
              <a:ext uri="{FF2B5EF4-FFF2-40B4-BE49-F238E27FC236}">
                <a16:creationId xmlns:a16="http://schemas.microsoft.com/office/drawing/2014/main" id="{5E2D28EF-C6BF-46A6-9792-A04B5233CB14}"/>
              </a:ext>
            </a:extLst>
          </p:cNvPr>
          <p:cNvPicPr>
            <a:picLocks noChangeAspect="1"/>
          </p:cNvPicPr>
          <p:nvPr/>
        </p:nvPicPr>
        <p:blipFill>
          <a:blip r:embed="rId3"/>
          <a:stretch>
            <a:fillRect/>
          </a:stretch>
        </p:blipFill>
        <p:spPr>
          <a:xfrm>
            <a:off x="4658234" y="3103852"/>
            <a:ext cx="3410654" cy="1602533"/>
          </a:xfrm>
          <a:prstGeom prst="rect">
            <a:avLst/>
          </a:prstGeom>
        </p:spPr>
      </p:pic>
      <p:pic>
        <p:nvPicPr>
          <p:cNvPr id="6" name="Picture 5">
            <a:extLst>
              <a:ext uri="{FF2B5EF4-FFF2-40B4-BE49-F238E27FC236}">
                <a16:creationId xmlns:a16="http://schemas.microsoft.com/office/drawing/2014/main" id="{CCE1CD3F-A7C3-4E2C-8501-E4C4B43318E5}"/>
              </a:ext>
            </a:extLst>
          </p:cNvPr>
          <p:cNvPicPr>
            <a:picLocks noChangeAspect="1"/>
          </p:cNvPicPr>
          <p:nvPr/>
        </p:nvPicPr>
        <p:blipFill>
          <a:blip r:embed="rId4"/>
          <a:stretch>
            <a:fillRect/>
          </a:stretch>
        </p:blipFill>
        <p:spPr>
          <a:xfrm>
            <a:off x="8149578" y="1871270"/>
            <a:ext cx="3409802" cy="3956858"/>
          </a:xfrm>
          <a:prstGeom prst="rect">
            <a:avLst/>
          </a:prstGeom>
        </p:spPr>
      </p:pic>
      <p:sp>
        <p:nvSpPr>
          <p:cNvPr id="7" name="Slide Number Placeholder 6">
            <a:extLst>
              <a:ext uri="{FF2B5EF4-FFF2-40B4-BE49-F238E27FC236}">
                <a16:creationId xmlns:a16="http://schemas.microsoft.com/office/drawing/2014/main" id="{942939A7-AF58-4E3F-BD0C-02F1FB33B923}"/>
              </a:ext>
            </a:extLst>
          </p:cNvPr>
          <p:cNvSpPr>
            <a:spLocks noGrp="1"/>
          </p:cNvSpPr>
          <p:nvPr>
            <p:ph type="sldNum" sz="quarter" idx="12"/>
          </p:nvPr>
        </p:nvSpPr>
        <p:spPr/>
        <p:txBody>
          <a:bodyPr/>
          <a:lstStyle/>
          <a:p>
            <a:fld id="{9F780C23-1FE9-43B3-B233-849A0BDE21C7}" type="slidenum">
              <a:rPr lang="en-US" smtClean="0"/>
              <a:t>31</a:t>
            </a:fld>
            <a:endParaRPr lang="en-US"/>
          </a:p>
        </p:txBody>
      </p:sp>
    </p:spTree>
    <p:extLst>
      <p:ext uri="{BB962C8B-B14F-4D97-AF65-F5344CB8AC3E}">
        <p14:creationId xmlns:p14="http://schemas.microsoft.com/office/powerpoint/2010/main" val="255189076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957758-1739-4722-A274-7AD4C4A9D333}"/>
              </a:ext>
            </a:extLst>
          </p:cNvPr>
          <p:cNvSpPr>
            <a:spLocks noGrp="1"/>
          </p:cNvSpPr>
          <p:nvPr>
            <p:ph type="title"/>
          </p:nvPr>
        </p:nvSpPr>
        <p:spPr/>
        <p:txBody>
          <a:bodyPr>
            <a:normAutofit/>
          </a:bodyPr>
          <a:lstStyle/>
          <a:p>
            <a:r>
              <a:rPr lang="en-US" dirty="0"/>
              <a:t>2013.Deng, pages 1 &amp; 2</a:t>
            </a:r>
            <a:br>
              <a:rPr lang="en-US" dirty="0"/>
            </a:br>
            <a:r>
              <a:rPr lang="en-US" sz="2000" dirty="0"/>
              <a:t>Model: MEC</a:t>
            </a:r>
            <a:br>
              <a:rPr lang="en-US" sz="2000" dirty="0"/>
            </a:br>
            <a:r>
              <a:rPr lang="en-US" sz="2000" dirty="0"/>
              <a:t>Input: Fragment Matrix</a:t>
            </a:r>
            <a:endParaRPr lang="en-US" dirty="0"/>
          </a:p>
        </p:txBody>
      </p:sp>
      <p:pic>
        <p:nvPicPr>
          <p:cNvPr id="5" name="Content Placeholder 4">
            <a:extLst>
              <a:ext uri="{FF2B5EF4-FFF2-40B4-BE49-F238E27FC236}">
                <a16:creationId xmlns:a16="http://schemas.microsoft.com/office/drawing/2014/main" id="{7649B9BA-3834-4205-826C-C2D4DCA9F44F}"/>
              </a:ext>
            </a:extLst>
          </p:cNvPr>
          <p:cNvPicPr>
            <a:picLocks noGrp="1" noChangeAspect="1"/>
          </p:cNvPicPr>
          <p:nvPr>
            <p:ph idx="1"/>
          </p:nvPr>
        </p:nvPicPr>
        <p:blipFill>
          <a:blip r:embed="rId2"/>
          <a:stretch>
            <a:fillRect/>
          </a:stretch>
        </p:blipFill>
        <p:spPr>
          <a:xfrm>
            <a:off x="838200" y="1845263"/>
            <a:ext cx="10515600" cy="1419232"/>
          </a:xfrm>
          <a:prstGeom prst="rect">
            <a:avLst/>
          </a:prstGeom>
        </p:spPr>
      </p:pic>
      <p:sp>
        <p:nvSpPr>
          <p:cNvPr id="6" name="TextBox 5">
            <a:extLst>
              <a:ext uri="{FF2B5EF4-FFF2-40B4-BE49-F238E27FC236}">
                <a16:creationId xmlns:a16="http://schemas.microsoft.com/office/drawing/2014/main" id="{631DED98-9492-4C15-9BDD-4B1DFFEF49F9}"/>
              </a:ext>
            </a:extLst>
          </p:cNvPr>
          <p:cNvSpPr txBox="1"/>
          <p:nvPr/>
        </p:nvSpPr>
        <p:spPr>
          <a:xfrm>
            <a:off x="9504218" y="2826327"/>
            <a:ext cx="1762298" cy="369332"/>
          </a:xfrm>
          <a:prstGeom prst="rect">
            <a:avLst/>
          </a:prstGeom>
          <a:noFill/>
        </p:spPr>
        <p:txBody>
          <a:bodyPr wrap="square" rtlCol="0">
            <a:spAutoFit/>
          </a:bodyPr>
          <a:lstStyle/>
          <a:p>
            <a:r>
              <a:rPr lang="en-US" dirty="0"/>
              <a:t>(Abstract)</a:t>
            </a:r>
          </a:p>
        </p:txBody>
      </p:sp>
      <p:pic>
        <p:nvPicPr>
          <p:cNvPr id="7" name="Picture 6">
            <a:extLst>
              <a:ext uri="{FF2B5EF4-FFF2-40B4-BE49-F238E27FC236}">
                <a16:creationId xmlns:a16="http://schemas.microsoft.com/office/drawing/2014/main" id="{B482868C-8AE2-48C7-B12D-F2F95F3CBAA5}"/>
              </a:ext>
            </a:extLst>
          </p:cNvPr>
          <p:cNvPicPr>
            <a:picLocks noChangeAspect="1"/>
          </p:cNvPicPr>
          <p:nvPr/>
        </p:nvPicPr>
        <p:blipFill>
          <a:blip r:embed="rId3"/>
          <a:stretch>
            <a:fillRect/>
          </a:stretch>
        </p:blipFill>
        <p:spPr>
          <a:xfrm>
            <a:off x="838200" y="3526415"/>
            <a:ext cx="4125191" cy="2699574"/>
          </a:xfrm>
          <a:prstGeom prst="rect">
            <a:avLst/>
          </a:prstGeom>
        </p:spPr>
      </p:pic>
      <p:pic>
        <p:nvPicPr>
          <p:cNvPr id="8" name="Picture 7">
            <a:extLst>
              <a:ext uri="{FF2B5EF4-FFF2-40B4-BE49-F238E27FC236}">
                <a16:creationId xmlns:a16="http://schemas.microsoft.com/office/drawing/2014/main" id="{D21EAAEA-4F6A-402A-AE4D-BB316A002978}"/>
              </a:ext>
            </a:extLst>
          </p:cNvPr>
          <p:cNvPicPr>
            <a:picLocks noChangeAspect="1"/>
          </p:cNvPicPr>
          <p:nvPr/>
        </p:nvPicPr>
        <p:blipFill>
          <a:blip r:embed="rId4"/>
          <a:stretch>
            <a:fillRect/>
          </a:stretch>
        </p:blipFill>
        <p:spPr>
          <a:xfrm>
            <a:off x="5088168" y="3526416"/>
            <a:ext cx="4465927" cy="2710212"/>
          </a:xfrm>
          <a:prstGeom prst="rect">
            <a:avLst/>
          </a:prstGeom>
        </p:spPr>
      </p:pic>
      <p:sp>
        <p:nvSpPr>
          <p:cNvPr id="3" name="Slide Number Placeholder 2">
            <a:extLst>
              <a:ext uri="{FF2B5EF4-FFF2-40B4-BE49-F238E27FC236}">
                <a16:creationId xmlns:a16="http://schemas.microsoft.com/office/drawing/2014/main" id="{B53B5F07-B99A-40AF-B4A4-B23E598C5C2A}"/>
              </a:ext>
            </a:extLst>
          </p:cNvPr>
          <p:cNvSpPr>
            <a:spLocks noGrp="1"/>
          </p:cNvSpPr>
          <p:nvPr>
            <p:ph type="sldNum" sz="quarter" idx="12"/>
          </p:nvPr>
        </p:nvSpPr>
        <p:spPr/>
        <p:txBody>
          <a:bodyPr/>
          <a:lstStyle/>
          <a:p>
            <a:fld id="{9F780C23-1FE9-43B3-B233-849A0BDE21C7}" type="slidenum">
              <a:rPr lang="en-US" smtClean="0"/>
              <a:t>32</a:t>
            </a:fld>
            <a:endParaRPr lang="en-US"/>
          </a:p>
        </p:txBody>
      </p:sp>
    </p:spTree>
    <p:extLst>
      <p:ext uri="{BB962C8B-B14F-4D97-AF65-F5344CB8AC3E}">
        <p14:creationId xmlns:p14="http://schemas.microsoft.com/office/powerpoint/2010/main" val="348628991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0A7DC9-CBC5-4C4A-ADF4-849053BBEE5A}"/>
              </a:ext>
            </a:extLst>
          </p:cNvPr>
          <p:cNvSpPr>
            <a:spLocks noGrp="1"/>
          </p:cNvSpPr>
          <p:nvPr>
            <p:ph type="title"/>
          </p:nvPr>
        </p:nvSpPr>
        <p:spPr/>
        <p:txBody>
          <a:bodyPr>
            <a:normAutofit/>
          </a:bodyPr>
          <a:lstStyle/>
          <a:p>
            <a:r>
              <a:rPr lang="en-US" dirty="0"/>
              <a:t>2013.He.Hap_seqX, pages 1 &amp; 2</a:t>
            </a:r>
            <a:br>
              <a:rPr lang="en-US" dirty="0"/>
            </a:br>
            <a:r>
              <a:rPr lang="en-US" sz="2000" dirty="0"/>
              <a:t>Model: HMM</a:t>
            </a:r>
            <a:br>
              <a:rPr lang="en-US" sz="2000" dirty="0"/>
            </a:br>
            <a:r>
              <a:rPr lang="en-US" sz="2000" dirty="0"/>
              <a:t>Input: Unknown</a:t>
            </a:r>
            <a:endParaRPr lang="en-US" dirty="0"/>
          </a:p>
        </p:txBody>
      </p:sp>
      <p:pic>
        <p:nvPicPr>
          <p:cNvPr id="5" name="Content Placeholder 4">
            <a:extLst>
              <a:ext uri="{FF2B5EF4-FFF2-40B4-BE49-F238E27FC236}">
                <a16:creationId xmlns:a16="http://schemas.microsoft.com/office/drawing/2014/main" id="{A15A3B02-34C6-4533-B613-1D26B1014492}"/>
              </a:ext>
            </a:extLst>
          </p:cNvPr>
          <p:cNvPicPr>
            <a:picLocks noGrp="1" noChangeAspect="1"/>
          </p:cNvPicPr>
          <p:nvPr>
            <p:ph idx="1"/>
          </p:nvPr>
        </p:nvPicPr>
        <p:blipFill>
          <a:blip r:embed="rId2"/>
          <a:stretch>
            <a:fillRect/>
          </a:stretch>
        </p:blipFill>
        <p:spPr>
          <a:xfrm>
            <a:off x="793865" y="1806633"/>
            <a:ext cx="5157499" cy="2148334"/>
          </a:xfrm>
          <a:prstGeom prst="rect">
            <a:avLst/>
          </a:prstGeom>
        </p:spPr>
      </p:pic>
      <p:pic>
        <p:nvPicPr>
          <p:cNvPr id="6" name="Picture 5">
            <a:extLst>
              <a:ext uri="{FF2B5EF4-FFF2-40B4-BE49-F238E27FC236}">
                <a16:creationId xmlns:a16="http://schemas.microsoft.com/office/drawing/2014/main" id="{E86A0809-7EBA-4C94-970A-221C1AF46E04}"/>
              </a:ext>
            </a:extLst>
          </p:cNvPr>
          <p:cNvPicPr>
            <a:picLocks noChangeAspect="1"/>
          </p:cNvPicPr>
          <p:nvPr/>
        </p:nvPicPr>
        <p:blipFill>
          <a:blip r:embed="rId3"/>
          <a:stretch>
            <a:fillRect/>
          </a:stretch>
        </p:blipFill>
        <p:spPr>
          <a:xfrm>
            <a:off x="6096000" y="1806633"/>
            <a:ext cx="5389579" cy="3760903"/>
          </a:xfrm>
          <a:prstGeom prst="rect">
            <a:avLst/>
          </a:prstGeom>
        </p:spPr>
      </p:pic>
      <p:sp>
        <p:nvSpPr>
          <p:cNvPr id="3" name="Slide Number Placeholder 2">
            <a:extLst>
              <a:ext uri="{FF2B5EF4-FFF2-40B4-BE49-F238E27FC236}">
                <a16:creationId xmlns:a16="http://schemas.microsoft.com/office/drawing/2014/main" id="{E4D82008-605B-4F67-944D-653E7025DAB1}"/>
              </a:ext>
            </a:extLst>
          </p:cNvPr>
          <p:cNvSpPr>
            <a:spLocks noGrp="1"/>
          </p:cNvSpPr>
          <p:nvPr>
            <p:ph type="sldNum" sz="quarter" idx="12"/>
          </p:nvPr>
        </p:nvSpPr>
        <p:spPr/>
        <p:txBody>
          <a:bodyPr/>
          <a:lstStyle/>
          <a:p>
            <a:fld id="{9F780C23-1FE9-43B3-B233-849A0BDE21C7}" type="slidenum">
              <a:rPr lang="en-US" smtClean="0"/>
              <a:t>33</a:t>
            </a:fld>
            <a:endParaRPr lang="en-US"/>
          </a:p>
        </p:txBody>
      </p:sp>
    </p:spTree>
    <p:extLst>
      <p:ext uri="{BB962C8B-B14F-4D97-AF65-F5344CB8AC3E}">
        <p14:creationId xmlns:p14="http://schemas.microsoft.com/office/powerpoint/2010/main" val="32521138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A40C49-A906-47A7-93F7-7D36481AEE9B}"/>
              </a:ext>
            </a:extLst>
          </p:cNvPr>
          <p:cNvSpPr>
            <a:spLocks noGrp="1"/>
          </p:cNvSpPr>
          <p:nvPr>
            <p:ph type="title"/>
          </p:nvPr>
        </p:nvSpPr>
        <p:spPr/>
        <p:txBody>
          <a:bodyPr>
            <a:normAutofit/>
          </a:bodyPr>
          <a:lstStyle/>
          <a:p>
            <a:r>
              <a:rPr lang="en-US" dirty="0"/>
              <a:t>2013.Matsumoto.MixSIH, page 3, left side </a:t>
            </a:r>
            <a:br>
              <a:rPr lang="en-US" dirty="0"/>
            </a:br>
            <a:r>
              <a:rPr lang="en-US" sz="2000" dirty="0"/>
              <a:t>Model: Mixture Model</a:t>
            </a:r>
            <a:br>
              <a:rPr lang="en-US" sz="2000" dirty="0"/>
            </a:br>
            <a:r>
              <a:rPr lang="en-US" sz="2000" dirty="0"/>
              <a:t>Input: Aligned Fragments</a:t>
            </a:r>
            <a:endParaRPr lang="en-US" dirty="0"/>
          </a:p>
        </p:txBody>
      </p:sp>
      <p:pic>
        <p:nvPicPr>
          <p:cNvPr id="5" name="Content Placeholder 4">
            <a:extLst>
              <a:ext uri="{FF2B5EF4-FFF2-40B4-BE49-F238E27FC236}">
                <a16:creationId xmlns:a16="http://schemas.microsoft.com/office/drawing/2014/main" id="{70754DFB-BBCC-44F9-9B06-E7DEEC97DDAA}"/>
              </a:ext>
            </a:extLst>
          </p:cNvPr>
          <p:cNvPicPr>
            <a:picLocks noGrp="1" noChangeAspect="1"/>
          </p:cNvPicPr>
          <p:nvPr>
            <p:ph idx="1"/>
          </p:nvPr>
        </p:nvPicPr>
        <p:blipFill>
          <a:blip r:embed="rId2"/>
          <a:stretch>
            <a:fillRect/>
          </a:stretch>
        </p:blipFill>
        <p:spPr>
          <a:xfrm>
            <a:off x="838200" y="3050228"/>
            <a:ext cx="4682057" cy="2079298"/>
          </a:xfrm>
          <a:prstGeom prst="rect">
            <a:avLst/>
          </a:prstGeom>
        </p:spPr>
      </p:pic>
      <p:pic>
        <p:nvPicPr>
          <p:cNvPr id="6" name="Picture 5">
            <a:extLst>
              <a:ext uri="{FF2B5EF4-FFF2-40B4-BE49-F238E27FC236}">
                <a16:creationId xmlns:a16="http://schemas.microsoft.com/office/drawing/2014/main" id="{2B43A245-62D8-4449-8E1A-DEC40EF6C32F}"/>
              </a:ext>
            </a:extLst>
          </p:cNvPr>
          <p:cNvPicPr>
            <a:picLocks noChangeAspect="1"/>
          </p:cNvPicPr>
          <p:nvPr/>
        </p:nvPicPr>
        <p:blipFill>
          <a:blip r:embed="rId3"/>
          <a:stretch>
            <a:fillRect/>
          </a:stretch>
        </p:blipFill>
        <p:spPr>
          <a:xfrm>
            <a:off x="5708851" y="1515111"/>
            <a:ext cx="4682057" cy="5149532"/>
          </a:xfrm>
          <a:prstGeom prst="rect">
            <a:avLst/>
          </a:prstGeom>
        </p:spPr>
      </p:pic>
      <p:sp>
        <p:nvSpPr>
          <p:cNvPr id="3" name="Slide Number Placeholder 2">
            <a:extLst>
              <a:ext uri="{FF2B5EF4-FFF2-40B4-BE49-F238E27FC236}">
                <a16:creationId xmlns:a16="http://schemas.microsoft.com/office/drawing/2014/main" id="{46ECBACA-D32D-475B-BACD-5C829068DE0F}"/>
              </a:ext>
            </a:extLst>
          </p:cNvPr>
          <p:cNvSpPr>
            <a:spLocks noGrp="1"/>
          </p:cNvSpPr>
          <p:nvPr>
            <p:ph type="sldNum" sz="quarter" idx="12"/>
          </p:nvPr>
        </p:nvSpPr>
        <p:spPr/>
        <p:txBody>
          <a:bodyPr/>
          <a:lstStyle/>
          <a:p>
            <a:fld id="{9F780C23-1FE9-43B3-B233-849A0BDE21C7}" type="slidenum">
              <a:rPr lang="en-US" smtClean="0"/>
              <a:t>34</a:t>
            </a:fld>
            <a:endParaRPr lang="en-US"/>
          </a:p>
        </p:txBody>
      </p:sp>
    </p:spTree>
    <p:extLst>
      <p:ext uri="{BB962C8B-B14F-4D97-AF65-F5344CB8AC3E}">
        <p14:creationId xmlns:p14="http://schemas.microsoft.com/office/powerpoint/2010/main" val="148602854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48894C-46E0-4E68-9BFF-27E6A9EFF171}"/>
              </a:ext>
            </a:extLst>
          </p:cNvPr>
          <p:cNvSpPr>
            <a:spLocks noGrp="1"/>
          </p:cNvSpPr>
          <p:nvPr>
            <p:ph type="title"/>
          </p:nvPr>
        </p:nvSpPr>
        <p:spPr/>
        <p:txBody>
          <a:bodyPr>
            <a:normAutofit/>
          </a:bodyPr>
          <a:lstStyle/>
          <a:p>
            <a:r>
              <a:rPr lang="en-US" dirty="0"/>
              <a:t>2013.Yang.HARSH, page 2, left side </a:t>
            </a:r>
            <a:br>
              <a:rPr lang="en-US" dirty="0"/>
            </a:br>
            <a:r>
              <a:rPr lang="en-US" sz="2000" dirty="0"/>
              <a:t>Model: probabilistic model</a:t>
            </a:r>
            <a:br>
              <a:rPr lang="en-US" sz="2000" dirty="0"/>
            </a:br>
            <a:r>
              <a:rPr lang="en-US" sz="2000" dirty="0"/>
              <a:t>Input: .bam, .</a:t>
            </a:r>
            <a:r>
              <a:rPr lang="en-US" sz="2000" dirty="0" err="1"/>
              <a:t>bam.bai</a:t>
            </a:r>
            <a:r>
              <a:rPr lang="en-US" sz="2000" dirty="0"/>
              <a:t> &amp; .</a:t>
            </a:r>
            <a:r>
              <a:rPr lang="en-US" sz="2000" dirty="0" err="1"/>
              <a:t>vcf</a:t>
            </a:r>
            <a:endParaRPr lang="en-US" dirty="0"/>
          </a:p>
        </p:txBody>
      </p:sp>
      <p:pic>
        <p:nvPicPr>
          <p:cNvPr id="5" name="Content Placeholder 4">
            <a:extLst>
              <a:ext uri="{FF2B5EF4-FFF2-40B4-BE49-F238E27FC236}">
                <a16:creationId xmlns:a16="http://schemas.microsoft.com/office/drawing/2014/main" id="{BC9CAFC3-4137-4EFD-8AD0-E6513D047799}"/>
              </a:ext>
            </a:extLst>
          </p:cNvPr>
          <p:cNvPicPr>
            <a:picLocks noGrp="1" noChangeAspect="1"/>
          </p:cNvPicPr>
          <p:nvPr>
            <p:ph idx="1"/>
          </p:nvPr>
        </p:nvPicPr>
        <p:blipFill>
          <a:blip r:embed="rId2"/>
          <a:stretch>
            <a:fillRect/>
          </a:stretch>
        </p:blipFill>
        <p:spPr>
          <a:xfrm>
            <a:off x="833951" y="1651462"/>
            <a:ext cx="4040097" cy="2748742"/>
          </a:xfrm>
          <a:prstGeom prst="rect">
            <a:avLst/>
          </a:prstGeom>
        </p:spPr>
      </p:pic>
      <p:pic>
        <p:nvPicPr>
          <p:cNvPr id="6" name="Picture 5">
            <a:extLst>
              <a:ext uri="{FF2B5EF4-FFF2-40B4-BE49-F238E27FC236}">
                <a16:creationId xmlns:a16="http://schemas.microsoft.com/office/drawing/2014/main" id="{FFD20A50-3061-40D5-AC81-B6AB125AC23C}"/>
              </a:ext>
            </a:extLst>
          </p:cNvPr>
          <p:cNvPicPr>
            <a:picLocks noChangeAspect="1"/>
          </p:cNvPicPr>
          <p:nvPr/>
        </p:nvPicPr>
        <p:blipFill>
          <a:blip r:embed="rId3"/>
          <a:stretch>
            <a:fillRect/>
          </a:stretch>
        </p:blipFill>
        <p:spPr>
          <a:xfrm>
            <a:off x="833952" y="4400204"/>
            <a:ext cx="4038466" cy="2189018"/>
          </a:xfrm>
          <a:prstGeom prst="rect">
            <a:avLst/>
          </a:prstGeom>
        </p:spPr>
      </p:pic>
      <p:pic>
        <p:nvPicPr>
          <p:cNvPr id="7" name="Picture 6">
            <a:extLst>
              <a:ext uri="{FF2B5EF4-FFF2-40B4-BE49-F238E27FC236}">
                <a16:creationId xmlns:a16="http://schemas.microsoft.com/office/drawing/2014/main" id="{519816CD-2C04-4A7E-8F8E-134330C99D6A}"/>
              </a:ext>
            </a:extLst>
          </p:cNvPr>
          <p:cNvPicPr>
            <a:picLocks noChangeAspect="1"/>
          </p:cNvPicPr>
          <p:nvPr/>
        </p:nvPicPr>
        <p:blipFill>
          <a:blip r:embed="rId4"/>
          <a:stretch>
            <a:fillRect/>
          </a:stretch>
        </p:blipFill>
        <p:spPr>
          <a:xfrm>
            <a:off x="5801973" y="1651462"/>
            <a:ext cx="3840792" cy="4889334"/>
          </a:xfrm>
          <a:prstGeom prst="rect">
            <a:avLst/>
          </a:prstGeom>
        </p:spPr>
      </p:pic>
      <p:sp>
        <p:nvSpPr>
          <p:cNvPr id="3" name="Slide Number Placeholder 2">
            <a:extLst>
              <a:ext uri="{FF2B5EF4-FFF2-40B4-BE49-F238E27FC236}">
                <a16:creationId xmlns:a16="http://schemas.microsoft.com/office/drawing/2014/main" id="{E81C0E52-161E-42DA-B214-C943C282FE1A}"/>
              </a:ext>
            </a:extLst>
          </p:cNvPr>
          <p:cNvSpPr>
            <a:spLocks noGrp="1"/>
          </p:cNvSpPr>
          <p:nvPr>
            <p:ph type="sldNum" sz="quarter" idx="12"/>
          </p:nvPr>
        </p:nvSpPr>
        <p:spPr/>
        <p:txBody>
          <a:bodyPr/>
          <a:lstStyle/>
          <a:p>
            <a:fld id="{9F780C23-1FE9-43B3-B233-849A0BDE21C7}" type="slidenum">
              <a:rPr lang="en-US" smtClean="0"/>
              <a:t>35</a:t>
            </a:fld>
            <a:endParaRPr lang="en-US"/>
          </a:p>
        </p:txBody>
      </p:sp>
    </p:spTree>
    <p:extLst>
      <p:ext uri="{BB962C8B-B14F-4D97-AF65-F5344CB8AC3E}">
        <p14:creationId xmlns:p14="http://schemas.microsoft.com/office/powerpoint/2010/main" val="254118258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221BFE-ED27-4505-9969-ADA4784AD44B}"/>
              </a:ext>
            </a:extLst>
          </p:cNvPr>
          <p:cNvSpPr>
            <a:spLocks noGrp="1"/>
          </p:cNvSpPr>
          <p:nvPr>
            <p:ph type="title"/>
          </p:nvPr>
        </p:nvSpPr>
        <p:spPr/>
        <p:txBody>
          <a:bodyPr>
            <a:normAutofit/>
          </a:bodyPr>
          <a:lstStyle/>
          <a:p>
            <a:r>
              <a:rPr lang="en-US" dirty="0"/>
              <a:t>2013.Zhang.DBM, page 1 &amp; 2</a:t>
            </a:r>
            <a:br>
              <a:rPr lang="en-US" dirty="0"/>
            </a:br>
            <a:r>
              <a:rPr lang="en-US" sz="2000" dirty="0"/>
              <a:t>Model: dynamic Bayesian Markov model</a:t>
            </a:r>
            <a:br>
              <a:rPr lang="en-US" sz="2000" dirty="0"/>
            </a:br>
            <a:r>
              <a:rPr lang="en-US" sz="2000" dirty="0"/>
              <a:t>Input: SNP file &amp; Read count file</a:t>
            </a:r>
            <a:endParaRPr lang="en-US" dirty="0"/>
          </a:p>
        </p:txBody>
      </p:sp>
      <p:pic>
        <p:nvPicPr>
          <p:cNvPr id="5" name="Content Placeholder 4">
            <a:extLst>
              <a:ext uri="{FF2B5EF4-FFF2-40B4-BE49-F238E27FC236}">
                <a16:creationId xmlns:a16="http://schemas.microsoft.com/office/drawing/2014/main" id="{C7A5DE3B-E3F4-4983-B011-02D3084D4FB9}"/>
              </a:ext>
            </a:extLst>
          </p:cNvPr>
          <p:cNvPicPr>
            <a:picLocks noGrp="1" noChangeAspect="1"/>
          </p:cNvPicPr>
          <p:nvPr>
            <p:ph idx="1"/>
          </p:nvPr>
        </p:nvPicPr>
        <p:blipFill>
          <a:blip r:embed="rId2"/>
          <a:stretch>
            <a:fillRect/>
          </a:stretch>
        </p:blipFill>
        <p:spPr>
          <a:xfrm>
            <a:off x="838200" y="1690689"/>
            <a:ext cx="4013341" cy="1224308"/>
          </a:xfrm>
          <a:prstGeom prst="rect">
            <a:avLst/>
          </a:prstGeom>
        </p:spPr>
      </p:pic>
      <p:pic>
        <p:nvPicPr>
          <p:cNvPr id="6" name="Picture 5">
            <a:extLst>
              <a:ext uri="{FF2B5EF4-FFF2-40B4-BE49-F238E27FC236}">
                <a16:creationId xmlns:a16="http://schemas.microsoft.com/office/drawing/2014/main" id="{FB886A00-E578-4EEE-9245-9D546D3784E3}"/>
              </a:ext>
            </a:extLst>
          </p:cNvPr>
          <p:cNvPicPr>
            <a:picLocks noChangeAspect="1"/>
          </p:cNvPicPr>
          <p:nvPr/>
        </p:nvPicPr>
        <p:blipFill>
          <a:blip r:embed="rId3"/>
          <a:stretch>
            <a:fillRect/>
          </a:stretch>
        </p:blipFill>
        <p:spPr>
          <a:xfrm>
            <a:off x="838201" y="2914997"/>
            <a:ext cx="4013340" cy="3466345"/>
          </a:xfrm>
          <a:prstGeom prst="rect">
            <a:avLst/>
          </a:prstGeom>
        </p:spPr>
      </p:pic>
      <p:pic>
        <p:nvPicPr>
          <p:cNvPr id="7" name="Picture 6">
            <a:extLst>
              <a:ext uri="{FF2B5EF4-FFF2-40B4-BE49-F238E27FC236}">
                <a16:creationId xmlns:a16="http://schemas.microsoft.com/office/drawing/2014/main" id="{E5B303C2-EC15-4654-8B6E-FF5F724EE938}"/>
              </a:ext>
            </a:extLst>
          </p:cNvPr>
          <p:cNvPicPr>
            <a:picLocks noChangeAspect="1"/>
          </p:cNvPicPr>
          <p:nvPr/>
        </p:nvPicPr>
        <p:blipFill>
          <a:blip r:embed="rId4"/>
          <a:stretch>
            <a:fillRect/>
          </a:stretch>
        </p:blipFill>
        <p:spPr>
          <a:xfrm>
            <a:off x="5191125" y="2976217"/>
            <a:ext cx="4206624" cy="1900583"/>
          </a:xfrm>
          <a:prstGeom prst="rect">
            <a:avLst/>
          </a:prstGeom>
        </p:spPr>
      </p:pic>
      <p:sp>
        <p:nvSpPr>
          <p:cNvPr id="3" name="Slide Number Placeholder 2">
            <a:extLst>
              <a:ext uri="{FF2B5EF4-FFF2-40B4-BE49-F238E27FC236}">
                <a16:creationId xmlns:a16="http://schemas.microsoft.com/office/drawing/2014/main" id="{00DF315E-9597-4917-8215-F9B8389C1741}"/>
              </a:ext>
            </a:extLst>
          </p:cNvPr>
          <p:cNvSpPr>
            <a:spLocks noGrp="1"/>
          </p:cNvSpPr>
          <p:nvPr>
            <p:ph type="sldNum" sz="quarter" idx="12"/>
          </p:nvPr>
        </p:nvSpPr>
        <p:spPr/>
        <p:txBody>
          <a:bodyPr/>
          <a:lstStyle/>
          <a:p>
            <a:fld id="{9F780C23-1FE9-43B3-B233-849A0BDE21C7}" type="slidenum">
              <a:rPr lang="en-US" smtClean="0"/>
              <a:t>36</a:t>
            </a:fld>
            <a:endParaRPr lang="en-US"/>
          </a:p>
        </p:txBody>
      </p:sp>
    </p:spTree>
    <p:extLst>
      <p:ext uri="{BB962C8B-B14F-4D97-AF65-F5344CB8AC3E}">
        <p14:creationId xmlns:p14="http://schemas.microsoft.com/office/powerpoint/2010/main" val="4003575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97B186-3D65-457A-B3C2-E18706DBD602}"/>
              </a:ext>
            </a:extLst>
          </p:cNvPr>
          <p:cNvSpPr>
            <a:spLocks noGrp="1"/>
          </p:cNvSpPr>
          <p:nvPr>
            <p:ph type="title"/>
          </p:nvPr>
        </p:nvSpPr>
        <p:spPr/>
        <p:txBody>
          <a:bodyPr>
            <a:normAutofit/>
          </a:bodyPr>
          <a:lstStyle/>
          <a:p>
            <a:r>
              <a:rPr lang="en-US" dirty="0"/>
              <a:t>2013.Zhang.HapSeq2, pages 1 &amp; 2</a:t>
            </a:r>
            <a:br>
              <a:rPr lang="en-US" dirty="0"/>
            </a:br>
            <a:r>
              <a:rPr lang="en-US" sz="2000" dirty="0"/>
              <a:t>Model: MCMC</a:t>
            </a:r>
            <a:br>
              <a:rPr lang="en-US" sz="2000" dirty="0"/>
            </a:br>
            <a:r>
              <a:rPr lang="en-US" sz="2000" dirty="0"/>
              <a:t>Input: </a:t>
            </a:r>
            <a:r>
              <a:rPr lang="en-US" sz="2000" dirty="0" err="1"/>
              <a:t>vcf</a:t>
            </a:r>
            <a:r>
              <a:rPr lang="en-US" sz="2000" dirty="0"/>
              <a:t>, sorted bam, indexed bam, list of </a:t>
            </a:r>
            <a:r>
              <a:rPr lang="en-US" sz="2000" dirty="0" err="1"/>
              <a:t>indiv</a:t>
            </a:r>
            <a:r>
              <a:rPr lang="en-US" sz="2000" dirty="0"/>
              <a:t>. </a:t>
            </a:r>
            <a:endParaRPr lang="en-US" dirty="0"/>
          </a:p>
        </p:txBody>
      </p:sp>
      <p:pic>
        <p:nvPicPr>
          <p:cNvPr id="5" name="Content Placeholder 4">
            <a:extLst>
              <a:ext uri="{FF2B5EF4-FFF2-40B4-BE49-F238E27FC236}">
                <a16:creationId xmlns:a16="http://schemas.microsoft.com/office/drawing/2014/main" id="{C471AA33-EB76-4CB4-A453-C0A70B65B2E8}"/>
              </a:ext>
            </a:extLst>
          </p:cNvPr>
          <p:cNvPicPr>
            <a:picLocks noGrp="1" noChangeAspect="1"/>
          </p:cNvPicPr>
          <p:nvPr>
            <p:ph idx="1"/>
          </p:nvPr>
        </p:nvPicPr>
        <p:blipFill>
          <a:blip r:embed="rId2"/>
          <a:stretch>
            <a:fillRect/>
          </a:stretch>
        </p:blipFill>
        <p:spPr>
          <a:xfrm>
            <a:off x="6096000" y="1825625"/>
            <a:ext cx="4739220" cy="4351338"/>
          </a:xfrm>
          <a:prstGeom prst="rect">
            <a:avLst/>
          </a:prstGeom>
        </p:spPr>
      </p:pic>
      <p:pic>
        <p:nvPicPr>
          <p:cNvPr id="6" name="Picture 5">
            <a:extLst>
              <a:ext uri="{FF2B5EF4-FFF2-40B4-BE49-F238E27FC236}">
                <a16:creationId xmlns:a16="http://schemas.microsoft.com/office/drawing/2014/main" id="{BDB0E5D0-DCD0-4D5A-8B47-1A4177133D8F}"/>
              </a:ext>
            </a:extLst>
          </p:cNvPr>
          <p:cNvPicPr>
            <a:picLocks noChangeAspect="1"/>
          </p:cNvPicPr>
          <p:nvPr/>
        </p:nvPicPr>
        <p:blipFill>
          <a:blip r:embed="rId3"/>
          <a:stretch>
            <a:fillRect/>
          </a:stretch>
        </p:blipFill>
        <p:spPr>
          <a:xfrm>
            <a:off x="957262" y="1825624"/>
            <a:ext cx="4300537" cy="4351811"/>
          </a:xfrm>
          <a:prstGeom prst="rect">
            <a:avLst/>
          </a:prstGeom>
        </p:spPr>
      </p:pic>
      <p:sp>
        <p:nvSpPr>
          <p:cNvPr id="3" name="Slide Number Placeholder 2">
            <a:extLst>
              <a:ext uri="{FF2B5EF4-FFF2-40B4-BE49-F238E27FC236}">
                <a16:creationId xmlns:a16="http://schemas.microsoft.com/office/drawing/2014/main" id="{E97AEDB1-F51C-4CFB-A78E-18B154614ADD}"/>
              </a:ext>
            </a:extLst>
          </p:cNvPr>
          <p:cNvSpPr>
            <a:spLocks noGrp="1"/>
          </p:cNvSpPr>
          <p:nvPr>
            <p:ph type="sldNum" sz="quarter" idx="12"/>
          </p:nvPr>
        </p:nvSpPr>
        <p:spPr/>
        <p:txBody>
          <a:bodyPr/>
          <a:lstStyle/>
          <a:p>
            <a:fld id="{9F780C23-1FE9-43B3-B233-849A0BDE21C7}" type="slidenum">
              <a:rPr lang="en-US" smtClean="0"/>
              <a:t>37</a:t>
            </a:fld>
            <a:endParaRPr lang="en-US"/>
          </a:p>
        </p:txBody>
      </p:sp>
    </p:spTree>
    <p:extLst>
      <p:ext uri="{BB962C8B-B14F-4D97-AF65-F5344CB8AC3E}">
        <p14:creationId xmlns:p14="http://schemas.microsoft.com/office/powerpoint/2010/main" val="76835282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30617-CAFD-49D7-8E80-A79A57879D72}"/>
              </a:ext>
            </a:extLst>
          </p:cNvPr>
          <p:cNvSpPr>
            <a:spLocks noGrp="1"/>
          </p:cNvSpPr>
          <p:nvPr>
            <p:ph type="title"/>
          </p:nvPr>
        </p:nvSpPr>
        <p:spPr/>
        <p:txBody>
          <a:bodyPr>
            <a:normAutofit/>
          </a:bodyPr>
          <a:lstStyle/>
          <a:p>
            <a:r>
              <a:rPr lang="en-US" dirty="0"/>
              <a:t>2013.Delaneau.SHAPEIT2, page 1</a:t>
            </a:r>
            <a:br>
              <a:rPr lang="en-US" dirty="0"/>
            </a:br>
            <a:r>
              <a:rPr lang="en-US" sz="2000" dirty="0"/>
              <a:t>Model: HMM</a:t>
            </a:r>
            <a:br>
              <a:rPr lang="en-US" sz="2000" dirty="0"/>
            </a:br>
            <a:r>
              <a:rPr lang="en-US" sz="2000" dirty="0"/>
              <a:t>Input: Unknown</a:t>
            </a:r>
            <a:endParaRPr lang="en-US" dirty="0"/>
          </a:p>
        </p:txBody>
      </p:sp>
      <p:pic>
        <p:nvPicPr>
          <p:cNvPr id="5" name="Content Placeholder 4">
            <a:extLst>
              <a:ext uri="{FF2B5EF4-FFF2-40B4-BE49-F238E27FC236}">
                <a16:creationId xmlns:a16="http://schemas.microsoft.com/office/drawing/2014/main" id="{01AB44D6-3AB2-4FA6-80DC-E89597DF4DB1}"/>
              </a:ext>
            </a:extLst>
          </p:cNvPr>
          <p:cNvPicPr>
            <a:picLocks noGrp="1" noChangeAspect="1"/>
          </p:cNvPicPr>
          <p:nvPr>
            <p:ph idx="1"/>
          </p:nvPr>
        </p:nvPicPr>
        <p:blipFill>
          <a:blip r:embed="rId2"/>
          <a:stretch>
            <a:fillRect/>
          </a:stretch>
        </p:blipFill>
        <p:spPr>
          <a:xfrm>
            <a:off x="3793141" y="1809110"/>
            <a:ext cx="4605718" cy="4912365"/>
          </a:xfrm>
          <a:prstGeom prst="rect">
            <a:avLst/>
          </a:prstGeom>
        </p:spPr>
      </p:pic>
      <p:sp>
        <p:nvSpPr>
          <p:cNvPr id="3" name="Slide Number Placeholder 2">
            <a:extLst>
              <a:ext uri="{FF2B5EF4-FFF2-40B4-BE49-F238E27FC236}">
                <a16:creationId xmlns:a16="http://schemas.microsoft.com/office/drawing/2014/main" id="{1BC3E2BE-676B-414A-A292-FB1891CC2753}"/>
              </a:ext>
            </a:extLst>
          </p:cNvPr>
          <p:cNvSpPr>
            <a:spLocks noGrp="1"/>
          </p:cNvSpPr>
          <p:nvPr>
            <p:ph type="sldNum" sz="quarter" idx="12"/>
          </p:nvPr>
        </p:nvSpPr>
        <p:spPr/>
        <p:txBody>
          <a:bodyPr/>
          <a:lstStyle/>
          <a:p>
            <a:fld id="{9F780C23-1FE9-43B3-B233-849A0BDE21C7}" type="slidenum">
              <a:rPr lang="en-US" smtClean="0"/>
              <a:t>38</a:t>
            </a:fld>
            <a:endParaRPr lang="en-US"/>
          </a:p>
        </p:txBody>
      </p:sp>
    </p:spTree>
    <p:extLst>
      <p:ext uri="{BB962C8B-B14F-4D97-AF65-F5344CB8AC3E}">
        <p14:creationId xmlns:p14="http://schemas.microsoft.com/office/powerpoint/2010/main" val="13247026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E9354B-0ECD-4621-9D3E-D3A962DB7801}"/>
              </a:ext>
            </a:extLst>
          </p:cNvPr>
          <p:cNvSpPr>
            <a:spLocks noGrp="1"/>
          </p:cNvSpPr>
          <p:nvPr>
            <p:ph type="title"/>
          </p:nvPr>
        </p:nvSpPr>
        <p:spPr/>
        <p:txBody>
          <a:bodyPr/>
          <a:lstStyle/>
          <a:p>
            <a:r>
              <a:rPr lang="en-US" b="1" dirty="0"/>
              <a:t>(2005.Wang, page 2, 2</a:t>
            </a:r>
            <a:r>
              <a:rPr lang="en-US" b="1" baseline="30000" dirty="0"/>
              <a:t>nd</a:t>
            </a:r>
            <a:r>
              <a:rPr lang="en-US" b="1" dirty="0"/>
              <a:t> paragraph on left)</a:t>
            </a:r>
            <a:br>
              <a:rPr lang="en-US" dirty="0"/>
            </a:br>
            <a:r>
              <a:rPr lang="en-US" sz="2000" dirty="0"/>
              <a:t>Model: MEC	</a:t>
            </a:r>
            <a:br>
              <a:rPr lang="en-US" sz="2000" dirty="0"/>
            </a:br>
            <a:r>
              <a:rPr lang="en-US" sz="2000" dirty="0"/>
              <a:t>Input: SNP Matrix</a:t>
            </a:r>
          </a:p>
        </p:txBody>
      </p:sp>
      <p:pic>
        <p:nvPicPr>
          <p:cNvPr id="4" name="Picture 3">
            <a:extLst>
              <a:ext uri="{FF2B5EF4-FFF2-40B4-BE49-F238E27FC236}">
                <a16:creationId xmlns:a16="http://schemas.microsoft.com/office/drawing/2014/main" id="{85D1EEE4-7B45-4A31-B65C-D97FE56B18A9}"/>
              </a:ext>
            </a:extLst>
          </p:cNvPr>
          <p:cNvPicPr>
            <a:picLocks noChangeAspect="1"/>
          </p:cNvPicPr>
          <p:nvPr/>
        </p:nvPicPr>
        <p:blipFill>
          <a:blip r:embed="rId2"/>
          <a:stretch>
            <a:fillRect/>
          </a:stretch>
        </p:blipFill>
        <p:spPr>
          <a:xfrm>
            <a:off x="838200" y="2148928"/>
            <a:ext cx="4416083" cy="2560144"/>
          </a:xfrm>
          <a:prstGeom prst="rect">
            <a:avLst/>
          </a:prstGeom>
        </p:spPr>
      </p:pic>
      <p:pic>
        <p:nvPicPr>
          <p:cNvPr id="5" name="Picture 4">
            <a:extLst>
              <a:ext uri="{FF2B5EF4-FFF2-40B4-BE49-F238E27FC236}">
                <a16:creationId xmlns:a16="http://schemas.microsoft.com/office/drawing/2014/main" id="{C9FB317C-FA82-439D-ACD5-A4D616276268}"/>
              </a:ext>
            </a:extLst>
          </p:cNvPr>
          <p:cNvPicPr>
            <a:picLocks noChangeAspect="1"/>
          </p:cNvPicPr>
          <p:nvPr/>
        </p:nvPicPr>
        <p:blipFill>
          <a:blip r:embed="rId3"/>
          <a:stretch>
            <a:fillRect/>
          </a:stretch>
        </p:blipFill>
        <p:spPr>
          <a:xfrm>
            <a:off x="5567290" y="2043131"/>
            <a:ext cx="4681025" cy="4145847"/>
          </a:xfrm>
          <a:prstGeom prst="rect">
            <a:avLst/>
          </a:prstGeom>
        </p:spPr>
      </p:pic>
      <p:sp>
        <p:nvSpPr>
          <p:cNvPr id="3" name="Slide Number Placeholder 2">
            <a:extLst>
              <a:ext uri="{FF2B5EF4-FFF2-40B4-BE49-F238E27FC236}">
                <a16:creationId xmlns:a16="http://schemas.microsoft.com/office/drawing/2014/main" id="{D0C17562-AA2F-4F16-9C14-5F61AC179823}"/>
              </a:ext>
            </a:extLst>
          </p:cNvPr>
          <p:cNvSpPr>
            <a:spLocks noGrp="1"/>
          </p:cNvSpPr>
          <p:nvPr>
            <p:ph type="sldNum" sz="quarter" idx="12"/>
          </p:nvPr>
        </p:nvSpPr>
        <p:spPr/>
        <p:txBody>
          <a:bodyPr/>
          <a:lstStyle/>
          <a:p>
            <a:fld id="{9F780C23-1FE9-43B3-B233-849A0BDE21C7}" type="slidenum">
              <a:rPr lang="en-US" smtClean="0"/>
              <a:t>3</a:t>
            </a:fld>
            <a:endParaRPr lang="en-US"/>
          </a:p>
        </p:txBody>
      </p:sp>
    </p:spTree>
    <p:extLst>
      <p:ext uri="{BB962C8B-B14F-4D97-AF65-F5344CB8AC3E}">
        <p14:creationId xmlns:p14="http://schemas.microsoft.com/office/powerpoint/2010/main" val="429100116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1C778E-BC85-437B-9390-41A3C59F22D1}"/>
              </a:ext>
            </a:extLst>
          </p:cNvPr>
          <p:cNvSpPr>
            <a:spLocks noGrp="1"/>
          </p:cNvSpPr>
          <p:nvPr>
            <p:ph type="title"/>
          </p:nvPr>
        </p:nvSpPr>
        <p:spPr/>
        <p:txBody>
          <a:bodyPr>
            <a:normAutofit/>
          </a:bodyPr>
          <a:lstStyle/>
          <a:p>
            <a:r>
              <a:rPr lang="en-US" dirty="0"/>
              <a:t>2014.Aguiar.HapCompass_Tumor, page 2 </a:t>
            </a:r>
            <a:br>
              <a:rPr lang="en-US" dirty="0"/>
            </a:br>
            <a:r>
              <a:rPr lang="en-US" sz="2000" dirty="0"/>
              <a:t>Model: Graph Theory</a:t>
            </a:r>
            <a:br>
              <a:rPr lang="en-US" sz="2000" dirty="0"/>
            </a:br>
            <a:r>
              <a:rPr lang="en-US" sz="2000" dirty="0"/>
              <a:t>Input: sequence reads, variant calls &amp; # of distinct haplotypes = k</a:t>
            </a:r>
            <a:endParaRPr lang="en-US" dirty="0"/>
          </a:p>
        </p:txBody>
      </p:sp>
      <p:pic>
        <p:nvPicPr>
          <p:cNvPr id="5" name="Content Placeholder 4">
            <a:extLst>
              <a:ext uri="{FF2B5EF4-FFF2-40B4-BE49-F238E27FC236}">
                <a16:creationId xmlns:a16="http://schemas.microsoft.com/office/drawing/2014/main" id="{2112AE62-3127-41D6-9959-158816982993}"/>
              </a:ext>
            </a:extLst>
          </p:cNvPr>
          <p:cNvPicPr>
            <a:picLocks noGrp="1" noChangeAspect="1"/>
          </p:cNvPicPr>
          <p:nvPr>
            <p:ph idx="1"/>
          </p:nvPr>
        </p:nvPicPr>
        <p:blipFill>
          <a:blip r:embed="rId2"/>
          <a:stretch>
            <a:fillRect/>
          </a:stretch>
        </p:blipFill>
        <p:spPr>
          <a:xfrm>
            <a:off x="918985" y="1847850"/>
            <a:ext cx="4562830" cy="4351338"/>
          </a:xfrm>
          <a:prstGeom prst="rect">
            <a:avLst/>
          </a:prstGeom>
        </p:spPr>
      </p:pic>
      <p:sp>
        <p:nvSpPr>
          <p:cNvPr id="3" name="Slide Number Placeholder 2">
            <a:extLst>
              <a:ext uri="{FF2B5EF4-FFF2-40B4-BE49-F238E27FC236}">
                <a16:creationId xmlns:a16="http://schemas.microsoft.com/office/drawing/2014/main" id="{FCE1CBBB-8851-4F04-B030-E9D1F3AB03E6}"/>
              </a:ext>
            </a:extLst>
          </p:cNvPr>
          <p:cNvSpPr>
            <a:spLocks noGrp="1"/>
          </p:cNvSpPr>
          <p:nvPr>
            <p:ph type="sldNum" sz="quarter" idx="12"/>
          </p:nvPr>
        </p:nvSpPr>
        <p:spPr/>
        <p:txBody>
          <a:bodyPr/>
          <a:lstStyle/>
          <a:p>
            <a:fld id="{9F780C23-1FE9-43B3-B233-849A0BDE21C7}" type="slidenum">
              <a:rPr lang="en-US" smtClean="0"/>
              <a:t>39</a:t>
            </a:fld>
            <a:endParaRPr lang="en-US"/>
          </a:p>
        </p:txBody>
      </p:sp>
    </p:spTree>
    <p:extLst>
      <p:ext uri="{BB962C8B-B14F-4D97-AF65-F5344CB8AC3E}">
        <p14:creationId xmlns:p14="http://schemas.microsoft.com/office/powerpoint/2010/main" val="328616931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51F813-D0AA-4FB9-B1D6-AB8546C9BC0A}"/>
              </a:ext>
            </a:extLst>
          </p:cNvPr>
          <p:cNvSpPr>
            <a:spLocks noGrp="1"/>
          </p:cNvSpPr>
          <p:nvPr>
            <p:ph type="title"/>
          </p:nvPr>
        </p:nvSpPr>
        <p:spPr/>
        <p:txBody>
          <a:bodyPr>
            <a:normAutofit/>
          </a:bodyPr>
          <a:lstStyle/>
          <a:p>
            <a:r>
              <a:rPr lang="en-US" dirty="0"/>
              <a:t>2014.Berger.HapTree, page 2</a:t>
            </a:r>
            <a:br>
              <a:rPr lang="en-US" dirty="0"/>
            </a:br>
            <a:r>
              <a:rPr lang="en-US" sz="2000" dirty="0"/>
              <a:t>Model: maximum-likelihood estimation</a:t>
            </a:r>
            <a:br>
              <a:rPr lang="en-US" sz="2000" dirty="0"/>
            </a:br>
            <a:r>
              <a:rPr lang="en-US" sz="2000" dirty="0"/>
              <a:t>Input: Reads &amp; VCF file</a:t>
            </a:r>
            <a:endParaRPr lang="en-US" dirty="0"/>
          </a:p>
        </p:txBody>
      </p:sp>
      <p:pic>
        <p:nvPicPr>
          <p:cNvPr id="5" name="Content Placeholder 4">
            <a:extLst>
              <a:ext uri="{FF2B5EF4-FFF2-40B4-BE49-F238E27FC236}">
                <a16:creationId xmlns:a16="http://schemas.microsoft.com/office/drawing/2014/main" id="{1E4D4C78-26EF-44F2-9F47-15C15BD98841}"/>
              </a:ext>
            </a:extLst>
          </p:cNvPr>
          <p:cNvPicPr>
            <a:picLocks noGrp="1" noChangeAspect="1"/>
          </p:cNvPicPr>
          <p:nvPr>
            <p:ph idx="1"/>
          </p:nvPr>
        </p:nvPicPr>
        <p:blipFill>
          <a:blip r:embed="rId2"/>
          <a:stretch>
            <a:fillRect/>
          </a:stretch>
        </p:blipFill>
        <p:spPr>
          <a:xfrm>
            <a:off x="838200" y="1813560"/>
            <a:ext cx="4784632" cy="3699828"/>
          </a:xfrm>
          <a:prstGeom prst="rect">
            <a:avLst/>
          </a:prstGeom>
        </p:spPr>
      </p:pic>
      <p:pic>
        <p:nvPicPr>
          <p:cNvPr id="6" name="Picture 5">
            <a:extLst>
              <a:ext uri="{FF2B5EF4-FFF2-40B4-BE49-F238E27FC236}">
                <a16:creationId xmlns:a16="http://schemas.microsoft.com/office/drawing/2014/main" id="{108EC9BF-747A-4342-AE59-68C15B134AD3}"/>
              </a:ext>
            </a:extLst>
          </p:cNvPr>
          <p:cNvPicPr>
            <a:picLocks noChangeAspect="1"/>
          </p:cNvPicPr>
          <p:nvPr/>
        </p:nvPicPr>
        <p:blipFill>
          <a:blip r:embed="rId3"/>
          <a:stretch>
            <a:fillRect/>
          </a:stretch>
        </p:blipFill>
        <p:spPr>
          <a:xfrm>
            <a:off x="6078156" y="1813877"/>
            <a:ext cx="5064887" cy="4167505"/>
          </a:xfrm>
          <a:prstGeom prst="rect">
            <a:avLst/>
          </a:prstGeom>
        </p:spPr>
      </p:pic>
      <p:sp>
        <p:nvSpPr>
          <p:cNvPr id="3" name="Slide Number Placeholder 2">
            <a:extLst>
              <a:ext uri="{FF2B5EF4-FFF2-40B4-BE49-F238E27FC236}">
                <a16:creationId xmlns:a16="http://schemas.microsoft.com/office/drawing/2014/main" id="{B83A5CDA-E80E-4C35-856C-387A894980EE}"/>
              </a:ext>
            </a:extLst>
          </p:cNvPr>
          <p:cNvSpPr>
            <a:spLocks noGrp="1"/>
          </p:cNvSpPr>
          <p:nvPr>
            <p:ph type="sldNum" sz="quarter" idx="12"/>
          </p:nvPr>
        </p:nvSpPr>
        <p:spPr/>
        <p:txBody>
          <a:bodyPr/>
          <a:lstStyle/>
          <a:p>
            <a:fld id="{9F780C23-1FE9-43B3-B233-849A0BDE21C7}" type="slidenum">
              <a:rPr lang="en-US" smtClean="0"/>
              <a:t>40</a:t>
            </a:fld>
            <a:endParaRPr lang="en-US"/>
          </a:p>
        </p:txBody>
      </p:sp>
    </p:spTree>
    <p:extLst>
      <p:ext uri="{BB962C8B-B14F-4D97-AF65-F5344CB8AC3E}">
        <p14:creationId xmlns:p14="http://schemas.microsoft.com/office/powerpoint/2010/main" val="233386798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3A93A2-D1EA-4879-B788-EBFC572B7A14}"/>
              </a:ext>
            </a:extLst>
          </p:cNvPr>
          <p:cNvSpPr>
            <a:spLocks noGrp="1"/>
          </p:cNvSpPr>
          <p:nvPr>
            <p:ph type="title"/>
          </p:nvPr>
        </p:nvSpPr>
        <p:spPr/>
        <p:txBody>
          <a:bodyPr>
            <a:normAutofit fontScale="90000"/>
          </a:bodyPr>
          <a:lstStyle/>
          <a:p>
            <a:r>
              <a:rPr lang="en-US" b="1" dirty="0"/>
              <a:t> (2014.Chen.HGHap, page 2, last paragraph on left)</a:t>
            </a:r>
            <a:br>
              <a:rPr lang="en-US" dirty="0"/>
            </a:br>
            <a:r>
              <a:rPr lang="en-US" sz="2000" dirty="0"/>
              <a:t>Model: Hypergraph</a:t>
            </a:r>
            <a:br>
              <a:rPr lang="en-US" sz="2000" dirty="0"/>
            </a:br>
            <a:r>
              <a:rPr lang="en-US" sz="2000" dirty="0"/>
              <a:t>Input: SNP Matrix</a:t>
            </a:r>
            <a:endParaRPr lang="en-US" dirty="0"/>
          </a:p>
        </p:txBody>
      </p:sp>
      <p:pic>
        <p:nvPicPr>
          <p:cNvPr id="4" name="Picture 3">
            <a:extLst>
              <a:ext uri="{FF2B5EF4-FFF2-40B4-BE49-F238E27FC236}">
                <a16:creationId xmlns:a16="http://schemas.microsoft.com/office/drawing/2014/main" id="{CCDF8A49-2035-48F8-9ED3-2C932BD350DD}"/>
              </a:ext>
            </a:extLst>
          </p:cNvPr>
          <p:cNvPicPr>
            <a:picLocks noChangeAspect="1"/>
          </p:cNvPicPr>
          <p:nvPr/>
        </p:nvPicPr>
        <p:blipFill>
          <a:blip r:embed="rId2"/>
          <a:stretch>
            <a:fillRect/>
          </a:stretch>
        </p:blipFill>
        <p:spPr>
          <a:xfrm>
            <a:off x="892491" y="2223915"/>
            <a:ext cx="4838971" cy="984798"/>
          </a:xfrm>
          <a:prstGeom prst="rect">
            <a:avLst/>
          </a:prstGeom>
        </p:spPr>
      </p:pic>
      <p:pic>
        <p:nvPicPr>
          <p:cNvPr id="5" name="Picture 4">
            <a:extLst>
              <a:ext uri="{FF2B5EF4-FFF2-40B4-BE49-F238E27FC236}">
                <a16:creationId xmlns:a16="http://schemas.microsoft.com/office/drawing/2014/main" id="{0CEBE028-F16E-40B9-918E-0E1DD8C8009F}"/>
              </a:ext>
            </a:extLst>
          </p:cNvPr>
          <p:cNvPicPr>
            <a:picLocks noChangeAspect="1"/>
          </p:cNvPicPr>
          <p:nvPr/>
        </p:nvPicPr>
        <p:blipFill>
          <a:blip r:embed="rId3"/>
          <a:stretch>
            <a:fillRect/>
          </a:stretch>
        </p:blipFill>
        <p:spPr>
          <a:xfrm>
            <a:off x="892491" y="3208713"/>
            <a:ext cx="5056169" cy="2112257"/>
          </a:xfrm>
          <a:prstGeom prst="rect">
            <a:avLst/>
          </a:prstGeom>
        </p:spPr>
      </p:pic>
      <p:pic>
        <p:nvPicPr>
          <p:cNvPr id="6" name="Picture 5">
            <a:extLst>
              <a:ext uri="{FF2B5EF4-FFF2-40B4-BE49-F238E27FC236}">
                <a16:creationId xmlns:a16="http://schemas.microsoft.com/office/drawing/2014/main" id="{17B303D8-6A2B-4D1E-B207-6149E04AA16A}"/>
              </a:ext>
            </a:extLst>
          </p:cNvPr>
          <p:cNvPicPr>
            <a:picLocks noChangeAspect="1"/>
          </p:cNvPicPr>
          <p:nvPr/>
        </p:nvPicPr>
        <p:blipFill>
          <a:blip r:embed="rId4"/>
          <a:stretch>
            <a:fillRect/>
          </a:stretch>
        </p:blipFill>
        <p:spPr>
          <a:xfrm>
            <a:off x="6215097" y="2428861"/>
            <a:ext cx="5138703" cy="2470106"/>
          </a:xfrm>
          <a:prstGeom prst="rect">
            <a:avLst/>
          </a:prstGeom>
        </p:spPr>
      </p:pic>
      <p:sp>
        <p:nvSpPr>
          <p:cNvPr id="7" name="Slide Number Placeholder 6">
            <a:extLst>
              <a:ext uri="{FF2B5EF4-FFF2-40B4-BE49-F238E27FC236}">
                <a16:creationId xmlns:a16="http://schemas.microsoft.com/office/drawing/2014/main" id="{CABB6705-B55E-40F6-8EE5-7EB7886016E9}"/>
              </a:ext>
            </a:extLst>
          </p:cNvPr>
          <p:cNvSpPr>
            <a:spLocks noGrp="1"/>
          </p:cNvSpPr>
          <p:nvPr>
            <p:ph type="sldNum" sz="quarter" idx="12"/>
          </p:nvPr>
        </p:nvSpPr>
        <p:spPr/>
        <p:txBody>
          <a:bodyPr/>
          <a:lstStyle/>
          <a:p>
            <a:fld id="{9F780C23-1FE9-43B3-B233-849A0BDE21C7}" type="slidenum">
              <a:rPr lang="en-US" smtClean="0"/>
              <a:t>41</a:t>
            </a:fld>
            <a:endParaRPr lang="en-US"/>
          </a:p>
        </p:txBody>
      </p:sp>
    </p:spTree>
    <p:extLst>
      <p:ext uri="{BB962C8B-B14F-4D97-AF65-F5344CB8AC3E}">
        <p14:creationId xmlns:p14="http://schemas.microsoft.com/office/powerpoint/2010/main" val="117356287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D2E3E3-B7F4-4E4D-8EBA-8AFE4A62685C}"/>
              </a:ext>
            </a:extLst>
          </p:cNvPr>
          <p:cNvSpPr>
            <a:spLocks noGrp="1"/>
          </p:cNvSpPr>
          <p:nvPr>
            <p:ph type="title"/>
          </p:nvPr>
        </p:nvSpPr>
        <p:spPr/>
        <p:txBody>
          <a:bodyPr>
            <a:normAutofit/>
          </a:bodyPr>
          <a:lstStyle/>
          <a:p>
            <a:r>
              <a:rPr lang="en-US" dirty="0"/>
              <a:t>2014.Kuleshov.ProbHap, pages 1 &amp; 2</a:t>
            </a:r>
            <a:br>
              <a:rPr lang="en-US" dirty="0"/>
            </a:br>
            <a:r>
              <a:rPr lang="en-US" sz="2000" dirty="0"/>
              <a:t>Model: dynamic programming algorithm</a:t>
            </a:r>
            <a:br>
              <a:rPr lang="en-US" sz="2000" dirty="0"/>
            </a:br>
            <a:r>
              <a:rPr lang="en-US" sz="2000" dirty="0"/>
              <a:t>Input: SNP Matrix</a:t>
            </a:r>
            <a:endParaRPr lang="en-US" dirty="0"/>
          </a:p>
        </p:txBody>
      </p:sp>
      <p:pic>
        <p:nvPicPr>
          <p:cNvPr id="5" name="Content Placeholder 4">
            <a:extLst>
              <a:ext uri="{FF2B5EF4-FFF2-40B4-BE49-F238E27FC236}">
                <a16:creationId xmlns:a16="http://schemas.microsoft.com/office/drawing/2014/main" id="{4D12A788-521D-4223-9513-B17480BCB5EB}"/>
              </a:ext>
            </a:extLst>
          </p:cNvPr>
          <p:cNvPicPr>
            <a:picLocks noGrp="1" noChangeAspect="1"/>
          </p:cNvPicPr>
          <p:nvPr>
            <p:ph idx="1"/>
          </p:nvPr>
        </p:nvPicPr>
        <p:blipFill>
          <a:blip r:embed="rId2"/>
          <a:stretch>
            <a:fillRect/>
          </a:stretch>
        </p:blipFill>
        <p:spPr>
          <a:xfrm>
            <a:off x="838200" y="1690688"/>
            <a:ext cx="4023622" cy="4351338"/>
          </a:xfrm>
          <a:prstGeom prst="rect">
            <a:avLst/>
          </a:prstGeom>
        </p:spPr>
      </p:pic>
      <p:pic>
        <p:nvPicPr>
          <p:cNvPr id="6" name="Picture 5">
            <a:extLst>
              <a:ext uri="{FF2B5EF4-FFF2-40B4-BE49-F238E27FC236}">
                <a16:creationId xmlns:a16="http://schemas.microsoft.com/office/drawing/2014/main" id="{6AE773C8-5655-4F61-8B88-1873A52CBF3A}"/>
              </a:ext>
            </a:extLst>
          </p:cNvPr>
          <p:cNvPicPr>
            <a:picLocks noChangeAspect="1"/>
          </p:cNvPicPr>
          <p:nvPr/>
        </p:nvPicPr>
        <p:blipFill>
          <a:blip r:embed="rId3"/>
          <a:stretch>
            <a:fillRect/>
          </a:stretch>
        </p:blipFill>
        <p:spPr>
          <a:xfrm>
            <a:off x="5155752" y="1690689"/>
            <a:ext cx="3821314" cy="2248852"/>
          </a:xfrm>
          <a:prstGeom prst="rect">
            <a:avLst/>
          </a:prstGeom>
        </p:spPr>
      </p:pic>
      <p:pic>
        <p:nvPicPr>
          <p:cNvPr id="7" name="Picture 6">
            <a:extLst>
              <a:ext uri="{FF2B5EF4-FFF2-40B4-BE49-F238E27FC236}">
                <a16:creationId xmlns:a16="http://schemas.microsoft.com/office/drawing/2014/main" id="{D0681D01-913C-482B-8D12-4E64EA2CBE4B}"/>
              </a:ext>
            </a:extLst>
          </p:cNvPr>
          <p:cNvPicPr>
            <a:picLocks noChangeAspect="1"/>
          </p:cNvPicPr>
          <p:nvPr/>
        </p:nvPicPr>
        <p:blipFill>
          <a:blip r:embed="rId4"/>
          <a:stretch>
            <a:fillRect/>
          </a:stretch>
        </p:blipFill>
        <p:spPr>
          <a:xfrm>
            <a:off x="5155752" y="4051935"/>
            <a:ext cx="4933128" cy="2625942"/>
          </a:xfrm>
          <a:prstGeom prst="rect">
            <a:avLst/>
          </a:prstGeom>
        </p:spPr>
      </p:pic>
      <p:sp>
        <p:nvSpPr>
          <p:cNvPr id="3" name="Slide Number Placeholder 2">
            <a:extLst>
              <a:ext uri="{FF2B5EF4-FFF2-40B4-BE49-F238E27FC236}">
                <a16:creationId xmlns:a16="http://schemas.microsoft.com/office/drawing/2014/main" id="{BE98CB43-0A10-4F13-A582-B8DEB99F743A}"/>
              </a:ext>
            </a:extLst>
          </p:cNvPr>
          <p:cNvSpPr>
            <a:spLocks noGrp="1"/>
          </p:cNvSpPr>
          <p:nvPr>
            <p:ph type="sldNum" sz="quarter" idx="12"/>
          </p:nvPr>
        </p:nvSpPr>
        <p:spPr/>
        <p:txBody>
          <a:bodyPr/>
          <a:lstStyle/>
          <a:p>
            <a:fld id="{9F780C23-1FE9-43B3-B233-849A0BDE21C7}" type="slidenum">
              <a:rPr lang="en-US" smtClean="0"/>
              <a:t>42</a:t>
            </a:fld>
            <a:endParaRPr lang="en-US"/>
          </a:p>
        </p:txBody>
      </p:sp>
    </p:spTree>
    <p:extLst>
      <p:ext uri="{BB962C8B-B14F-4D97-AF65-F5344CB8AC3E}">
        <p14:creationId xmlns:p14="http://schemas.microsoft.com/office/powerpoint/2010/main" val="267932106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F51D52-0A14-49C4-90AC-25E65177087F}"/>
              </a:ext>
            </a:extLst>
          </p:cNvPr>
          <p:cNvSpPr>
            <a:spLocks noGrp="1"/>
          </p:cNvSpPr>
          <p:nvPr>
            <p:ph type="title"/>
          </p:nvPr>
        </p:nvSpPr>
        <p:spPr/>
        <p:txBody>
          <a:bodyPr>
            <a:normAutofit/>
          </a:bodyPr>
          <a:lstStyle/>
          <a:p>
            <a:r>
              <a:rPr lang="en-US" dirty="0"/>
              <a:t>2014.Matsumoto.CSP, page 2</a:t>
            </a:r>
            <a:br>
              <a:rPr lang="en-US" dirty="0"/>
            </a:br>
            <a:r>
              <a:rPr lang="en-US" sz="2000" dirty="0"/>
              <a:t>Model: statistical phasing method</a:t>
            </a:r>
            <a:br>
              <a:rPr lang="en-US" sz="2000" dirty="0"/>
            </a:br>
            <a:r>
              <a:rPr lang="en-US" sz="2000" dirty="0"/>
              <a:t>Input: genotype &amp; fragment files</a:t>
            </a:r>
            <a:endParaRPr lang="en-US" dirty="0"/>
          </a:p>
        </p:txBody>
      </p:sp>
      <p:pic>
        <p:nvPicPr>
          <p:cNvPr id="5" name="Content Placeholder 4">
            <a:extLst>
              <a:ext uri="{FF2B5EF4-FFF2-40B4-BE49-F238E27FC236}">
                <a16:creationId xmlns:a16="http://schemas.microsoft.com/office/drawing/2014/main" id="{9A1E9250-B565-41FE-8130-6CD45EB04EE3}"/>
              </a:ext>
            </a:extLst>
          </p:cNvPr>
          <p:cNvPicPr>
            <a:picLocks noGrp="1" noChangeAspect="1"/>
          </p:cNvPicPr>
          <p:nvPr>
            <p:ph idx="1"/>
          </p:nvPr>
        </p:nvPicPr>
        <p:blipFill>
          <a:blip r:embed="rId2"/>
          <a:stretch>
            <a:fillRect/>
          </a:stretch>
        </p:blipFill>
        <p:spPr>
          <a:xfrm>
            <a:off x="950171" y="1724735"/>
            <a:ext cx="3611880" cy="4768140"/>
          </a:xfrm>
          <a:prstGeom prst="rect">
            <a:avLst/>
          </a:prstGeom>
        </p:spPr>
      </p:pic>
      <p:pic>
        <p:nvPicPr>
          <p:cNvPr id="7" name="Picture 6">
            <a:extLst>
              <a:ext uri="{FF2B5EF4-FFF2-40B4-BE49-F238E27FC236}">
                <a16:creationId xmlns:a16="http://schemas.microsoft.com/office/drawing/2014/main" id="{00F0F504-2A6D-4030-9F41-4BC139A7AF9B}"/>
              </a:ext>
            </a:extLst>
          </p:cNvPr>
          <p:cNvPicPr>
            <a:picLocks noChangeAspect="1"/>
          </p:cNvPicPr>
          <p:nvPr/>
        </p:nvPicPr>
        <p:blipFill>
          <a:blip r:embed="rId3"/>
          <a:stretch>
            <a:fillRect/>
          </a:stretch>
        </p:blipFill>
        <p:spPr>
          <a:xfrm>
            <a:off x="4812030" y="1200150"/>
            <a:ext cx="3371850" cy="1712433"/>
          </a:xfrm>
          <a:prstGeom prst="rect">
            <a:avLst/>
          </a:prstGeom>
        </p:spPr>
      </p:pic>
      <p:pic>
        <p:nvPicPr>
          <p:cNvPr id="8" name="Picture 7">
            <a:extLst>
              <a:ext uri="{FF2B5EF4-FFF2-40B4-BE49-F238E27FC236}">
                <a16:creationId xmlns:a16="http://schemas.microsoft.com/office/drawing/2014/main" id="{F1AB9AD1-D442-4E2D-907B-64993EF552A7}"/>
              </a:ext>
            </a:extLst>
          </p:cNvPr>
          <p:cNvPicPr>
            <a:picLocks noChangeAspect="1"/>
          </p:cNvPicPr>
          <p:nvPr/>
        </p:nvPicPr>
        <p:blipFill>
          <a:blip r:embed="rId4"/>
          <a:stretch>
            <a:fillRect/>
          </a:stretch>
        </p:blipFill>
        <p:spPr>
          <a:xfrm>
            <a:off x="4812030" y="3118323"/>
            <a:ext cx="3499909" cy="3510915"/>
          </a:xfrm>
          <a:prstGeom prst="rect">
            <a:avLst/>
          </a:prstGeom>
        </p:spPr>
      </p:pic>
      <p:sp>
        <p:nvSpPr>
          <p:cNvPr id="3" name="Slide Number Placeholder 2">
            <a:extLst>
              <a:ext uri="{FF2B5EF4-FFF2-40B4-BE49-F238E27FC236}">
                <a16:creationId xmlns:a16="http://schemas.microsoft.com/office/drawing/2014/main" id="{68C64CF9-D999-444C-B58D-C8569A7CECA1}"/>
              </a:ext>
            </a:extLst>
          </p:cNvPr>
          <p:cNvSpPr>
            <a:spLocks noGrp="1"/>
          </p:cNvSpPr>
          <p:nvPr>
            <p:ph type="sldNum" sz="quarter" idx="12"/>
          </p:nvPr>
        </p:nvSpPr>
        <p:spPr/>
        <p:txBody>
          <a:bodyPr/>
          <a:lstStyle/>
          <a:p>
            <a:fld id="{9F780C23-1FE9-43B3-B233-849A0BDE21C7}" type="slidenum">
              <a:rPr lang="en-US" smtClean="0"/>
              <a:t>43</a:t>
            </a:fld>
            <a:endParaRPr lang="en-US"/>
          </a:p>
        </p:txBody>
      </p:sp>
    </p:spTree>
    <p:extLst>
      <p:ext uri="{BB962C8B-B14F-4D97-AF65-F5344CB8AC3E}">
        <p14:creationId xmlns:p14="http://schemas.microsoft.com/office/powerpoint/2010/main" val="270341994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523477-B735-4370-82B1-96C1A82A5CE4}"/>
              </a:ext>
            </a:extLst>
          </p:cNvPr>
          <p:cNvSpPr>
            <a:spLocks noGrp="1"/>
          </p:cNvSpPr>
          <p:nvPr>
            <p:ph type="title"/>
          </p:nvPr>
        </p:nvSpPr>
        <p:spPr>
          <a:xfrm>
            <a:off x="838199" y="365125"/>
            <a:ext cx="11043459" cy="1325563"/>
          </a:xfrm>
        </p:spPr>
        <p:txBody>
          <a:bodyPr>
            <a:normAutofit fontScale="90000"/>
          </a:bodyPr>
          <a:lstStyle/>
          <a:p>
            <a:r>
              <a:rPr lang="en-US" b="1" dirty="0"/>
              <a:t>(2014.Mazrouee.FastHap, page 2, top right paragraph)</a:t>
            </a:r>
            <a:br>
              <a:rPr lang="en-US" dirty="0"/>
            </a:br>
            <a:r>
              <a:rPr lang="en-US" sz="2000" dirty="0"/>
              <a:t>Model: Fuzzy Conflict Graph</a:t>
            </a:r>
            <a:br>
              <a:rPr lang="en-US" sz="2000" dirty="0"/>
            </a:br>
            <a:r>
              <a:rPr lang="en-US" sz="2000" dirty="0"/>
              <a:t>Input: Variant Matrix</a:t>
            </a:r>
            <a:endParaRPr lang="en-US" dirty="0"/>
          </a:p>
        </p:txBody>
      </p:sp>
      <p:pic>
        <p:nvPicPr>
          <p:cNvPr id="4" name="Picture 3">
            <a:extLst>
              <a:ext uri="{FF2B5EF4-FFF2-40B4-BE49-F238E27FC236}">
                <a16:creationId xmlns:a16="http://schemas.microsoft.com/office/drawing/2014/main" id="{984559EB-7B18-45CF-A3B3-4A9E63089CED}"/>
              </a:ext>
            </a:extLst>
          </p:cNvPr>
          <p:cNvPicPr>
            <a:picLocks noChangeAspect="1"/>
          </p:cNvPicPr>
          <p:nvPr/>
        </p:nvPicPr>
        <p:blipFill>
          <a:blip r:embed="rId2"/>
          <a:stretch>
            <a:fillRect/>
          </a:stretch>
        </p:blipFill>
        <p:spPr>
          <a:xfrm>
            <a:off x="1879127" y="1690688"/>
            <a:ext cx="3497372" cy="2240191"/>
          </a:xfrm>
          <a:prstGeom prst="rect">
            <a:avLst/>
          </a:prstGeom>
        </p:spPr>
      </p:pic>
      <p:pic>
        <p:nvPicPr>
          <p:cNvPr id="5" name="Picture 4">
            <a:extLst>
              <a:ext uri="{FF2B5EF4-FFF2-40B4-BE49-F238E27FC236}">
                <a16:creationId xmlns:a16="http://schemas.microsoft.com/office/drawing/2014/main" id="{DAE155F1-080E-4FA0-BC62-6D0539D37D76}"/>
              </a:ext>
            </a:extLst>
          </p:cNvPr>
          <p:cNvPicPr>
            <a:picLocks noChangeAspect="1"/>
          </p:cNvPicPr>
          <p:nvPr/>
        </p:nvPicPr>
        <p:blipFill>
          <a:blip r:embed="rId3"/>
          <a:stretch>
            <a:fillRect/>
          </a:stretch>
        </p:blipFill>
        <p:spPr>
          <a:xfrm>
            <a:off x="1891145" y="3996168"/>
            <a:ext cx="3473336" cy="2542744"/>
          </a:xfrm>
          <a:prstGeom prst="rect">
            <a:avLst/>
          </a:prstGeom>
        </p:spPr>
      </p:pic>
      <p:pic>
        <p:nvPicPr>
          <p:cNvPr id="6" name="Picture 5">
            <a:extLst>
              <a:ext uri="{FF2B5EF4-FFF2-40B4-BE49-F238E27FC236}">
                <a16:creationId xmlns:a16="http://schemas.microsoft.com/office/drawing/2014/main" id="{64A890FD-98C5-4A40-969E-8AFB9E0D145B}"/>
              </a:ext>
            </a:extLst>
          </p:cNvPr>
          <p:cNvPicPr>
            <a:picLocks noChangeAspect="1"/>
          </p:cNvPicPr>
          <p:nvPr/>
        </p:nvPicPr>
        <p:blipFill>
          <a:blip r:embed="rId4"/>
          <a:stretch>
            <a:fillRect/>
          </a:stretch>
        </p:blipFill>
        <p:spPr>
          <a:xfrm>
            <a:off x="5763661" y="2455976"/>
            <a:ext cx="4102447" cy="3242743"/>
          </a:xfrm>
          <a:prstGeom prst="rect">
            <a:avLst/>
          </a:prstGeom>
        </p:spPr>
      </p:pic>
      <p:sp>
        <p:nvSpPr>
          <p:cNvPr id="7" name="Slide Number Placeholder 6">
            <a:extLst>
              <a:ext uri="{FF2B5EF4-FFF2-40B4-BE49-F238E27FC236}">
                <a16:creationId xmlns:a16="http://schemas.microsoft.com/office/drawing/2014/main" id="{9CC604A6-5A9C-42B5-98E4-A1667E152E29}"/>
              </a:ext>
            </a:extLst>
          </p:cNvPr>
          <p:cNvSpPr>
            <a:spLocks noGrp="1"/>
          </p:cNvSpPr>
          <p:nvPr>
            <p:ph type="sldNum" sz="quarter" idx="12"/>
          </p:nvPr>
        </p:nvSpPr>
        <p:spPr/>
        <p:txBody>
          <a:bodyPr/>
          <a:lstStyle/>
          <a:p>
            <a:fld id="{9F780C23-1FE9-43B3-B233-849A0BDE21C7}" type="slidenum">
              <a:rPr lang="en-US" smtClean="0"/>
              <a:t>44</a:t>
            </a:fld>
            <a:endParaRPr lang="en-US"/>
          </a:p>
        </p:txBody>
      </p:sp>
    </p:spTree>
    <p:extLst>
      <p:ext uri="{BB962C8B-B14F-4D97-AF65-F5344CB8AC3E}">
        <p14:creationId xmlns:p14="http://schemas.microsoft.com/office/powerpoint/2010/main" val="197604015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2528D0-DBB8-40F3-94FE-F056CECB2386}"/>
              </a:ext>
            </a:extLst>
          </p:cNvPr>
          <p:cNvSpPr>
            <a:spLocks noGrp="1"/>
          </p:cNvSpPr>
          <p:nvPr>
            <p:ph type="title"/>
          </p:nvPr>
        </p:nvSpPr>
        <p:spPr/>
        <p:txBody>
          <a:bodyPr>
            <a:normAutofit/>
          </a:bodyPr>
          <a:lstStyle/>
          <a:p>
            <a:r>
              <a:rPr lang="en-US" dirty="0"/>
              <a:t>2014.Pan.WinHap2, page 2</a:t>
            </a:r>
            <a:br>
              <a:rPr lang="en-US" dirty="0"/>
            </a:br>
            <a:r>
              <a:rPr lang="en-US" sz="2000" dirty="0"/>
              <a:t>Model: Unknown</a:t>
            </a:r>
            <a:br>
              <a:rPr lang="en-US" sz="2000" dirty="0"/>
            </a:br>
            <a:r>
              <a:rPr lang="en-US" sz="2000" dirty="0"/>
              <a:t>Input: genotype vectors &amp; SNPs</a:t>
            </a:r>
            <a:endParaRPr lang="en-US" dirty="0"/>
          </a:p>
        </p:txBody>
      </p:sp>
      <p:pic>
        <p:nvPicPr>
          <p:cNvPr id="5" name="Content Placeholder 4">
            <a:extLst>
              <a:ext uri="{FF2B5EF4-FFF2-40B4-BE49-F238E27FC236}">
                <a16:creationId xmlns:a16="http://schemas.microsoft.com/office/drawing/2014/main" id="{182D4A26-A821-49CE-9E55-2CA660C38C02}"/>
              </a:ext>
            </a:extLst>
          </p:cNvPr>
          <p:cNvPicPr>
            <a:picLocks noGrp="1" noChangeAspect="1"/>
          </p:cNvPicPr>
          <p:nvPr>
            <p:ph idx="1"/>
          </p:nvPr>
        </p:nvPicPr>
        <p:blipFill>
          <a:blip r:embed="rId2"/>
          <a:stretch>
            <a:fillRect/>
          </a:stretch>
        </p:blipFill>
        <p:spPr>
          <a:xfrm>
            <a:off x="891540" y="1727750"/>
            <a:ext cx="4255770" cy="4811162"/>
          </a:xfrm>
          <a:prstGeom prst="rect">
            <a:avLst/>
          </a:prstGeom>
        </p:spPr>
      </p:pic>
      <p:pic>
        <p:nvPicPr>
          <p:cNvPr id="6" name="Picture 5">
            <a:extLst>
              <a:ext uri="{FF2B5EF4-FFF2-40B4-BE49-F238E27FC236}">
                <a16:creationId xmlns:a16="http://schemas.microsoft.com/office/drawing/2014/main" id="{D08642B0-AD63-47E2-9F7B-26C82A166BBB}"/>
              </a:ext>
            </a:extLst>
          </p:cNvPr>
          <p:cNvPicPr>
            <a:picLocks noChangeAspect="1"/>
          </p:cNvPicPr>
          <p:nvPr/>
        </p:nvPicPr>
        <p:blipFill>
          <a:blip r:embed="rId3"/>
          <a:stretch>
            <a:fillRect/>
          </a:stretch>
        </p:blipFill>
        <p:spPr>
          <a:xfrm>
            <a:off x="5726429" y="1727749"/>
            <a:ext cx="4413657" cy="4811161"/>
          </a:xfrm>
          <a:prstGeom prst="rect">
            <a:avLst/>
          </a:prstGeom>
        </p:spPr>
      </p:pic>
      <p:sp>
        <p:nvSpPr>
          <p:cNvPr id="3" name="Slide Number Placeholder 2">
            <a:extLst>
              <a:ext uri="{FF2B5EF4-FFF2-40B4-BE49-F238E27FC236}">
                <a16:creationId xmlns:a16="http://schemas.microsoft.com/office/drawing/2014/main" id="{A99E8BCA-A58D-4AD3-8903-AB42E5FCE438}"/>
              </a:ext>
            </a:extLst>
          </p:cNvPr>
          <p:cNvSpPr>
            <a:spLocks noGrp="1"/>
          </p:cNvSpPr>
          <p:nvPr>
            <p:ph type="sldNum" sz="quarter" idx="12"/>
          </p:nvPr>
        </p:nvSpPr>
        <p:spPr/>
        <p:txBody>
          <a:bodyPr/>
          <a:lstStyle/>
          <a:p>
            <a:fld id="{9F780C23-1FE9-43B3-B233-849A0BDE21C7}" type="slidenum">
              <a:rPr lang="en-US" smtClean="0"/>
              <a:t>45</a:t>
            </a:fld>
            <a:endParaRPr lang="en-US"/>
          </a:p>
        </p:txBody>
      </p:sp>
    </p:spTree>
    <p:extLst>
      <p:ext uri="{BB962C8B-B14F-4D97-AF65-F5344CB8AC3E}">
        <p14:creationId xmlns:p14="http://schemas.microsoft.com/office/powerpoint/2010/main" val="299697961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85F14C-CC11-48F3-BB5A-62B3E0B1ED80}"/>
              </a:ext>
            </a:extLst>
          </p:cNvPr>
          <p:cNvSpPr>
            <a:spLocks noGrp="1"/>
          </p:cNvSpPr>
          <p:nvPr>
            <p:ph type="title"/>
          </p:nvPr>
        </p:nvSpPr>
        <p:spPr/>
        <p:txBody>
          <a:bodyPr>
            <a:normAutofit fontScale="90000"/>
          </a:bodyPr>
          <a:lstStyle/>
          <a:p>
            <a:r>
              <a:rPr lang="en-US" b="1" dirty="0"/>
              <a:t>(2015.Ahn.ParticleHap, page 3, 2</a:t>
            </a:r>
            <a:r>
              <a:rPr lang="en-US" b="1" baseline="30000" dirty="0"/>
              <a:t>nd</a:t>
            </a:r>
            <a:r>
              <a:rPr lang="en-US" b="1" dirty="0"/>
              <a:t> to bottom left)</a:t>
            </a:r>
            <a:br>
              <a:rPr lang="en-US" dirty="0"/>
            </a:br>
            <a:r>
              <a:rPr lang="en-US" sz="2200" dirty="0"/>
              <a:t>Model: deterministic sequential Monte Carlo algorithm </a:t>
            </a:r>
            <a:br>
              <a:rPr lang="en-US" sz="2000" dirty="0"/>
            </a:br>
            <a:r>
              <a:rPr lang="en-US" sz="2000" dirty="0"/>
              <a:t>Input: SNP &amp; Read Count files</a:t>
            </a:r>
            <a:endParaRPr lang="en-US" dirty="0"/>
          </a:p>
        </p:txBody>
      </p:sp>
      <p:pic>
        <p:nvPicPr>
          <p:cNvPr id="4" name="Picture 3">
            <a:extLst>
              <a:ext uri="{FF2B5EF4-FFF2-40B4-BE49-F238E27FC236}">
                <a16:creationId xmlns:a16="http://schemas.microsoft.com/office/drawing/2014/main" id="{98D46411-3102-4B1D-82A6-4F04F39EB25A}"/>
              </a:ext>
            </a:extLst>
          </p:cNvPr>
          <p:cNvPicPr>
            <a:picLocks noChangeAspect="1"/>
          </p:cNvPicPr>
          <p:nvPr/>
        </p:nvPicPr>
        <p:blipFill>
          <a:blip r:embed="rId2"/>
          <a:stretch>
            <a:fillRect/>
          </a:stretch>
        </p:blipFill>
        <p:spPr>
          <a:xfrm>
            <a:off x="921231" y="1884217"/>
            <a:ext cx="4243744" cy="4784937"/>
          </a:xfrm>
          <a:prstGeom prst="rect">
            <a:avLst/>
          </a:prstGeom>
        </p:spPr>
      </p:pic>
      <p:pic>
        <p:nvPicPr>
          <p:cNvPr id="5" name="Picture 4">
            <a:extLst>
              <a:ext uri="{FF2B5EF4-FFF2-40B4-BE49-F238E27FC236}">
                <a16:creationId xmlns:a16="http://schemas.microsoft.com/office/drawing/2014/main" id="{435F1EB9-F1CF-45C6-A0D0-65C28E7DEC32}"/>
              </a:ext>
            </a:extLst>
          </p:cNvPr>
          <p:cNvPicPr>
            <a:picLocks noChangeAspect="1"/>
          </p:cNvPicPr>
          <p:nvPr/>
        </p:nvPicPr>
        <p:blipFill>
          <a:blip r:embed="rId3"/>
          <a:stretch>
            <a:fillRect/>
          </a:stretch>
        </p:blipFill>
        <p:spPr>
          <a:xfrm>
            <a:off x="5511684" y="1884217"/>
            <a:ext cx="4195424" cy="4332230"/>
          </a:xfrm>
          <a:prstGeom prst="rect">
            <a:avLst/>
          </a:prstGeom>
        </p:spPr>
      </p:pic>
      <p:sp>
        <p:nvSpPr>
          <p:cNvPr id="6" name="Slide Number Placeholder 5">
            <a:extLst>
              <a:ext uri="{FF2B5EF4-FFF2-40B4-BE49-F238E27FC236}">
                <a16:creationId xmlns:a16="http://schemas.microsoft.com/office/drawing/2014/main" id="{EC7F6E2F-FA5B-49BD-AF03-5EF28CE6FC97}"/>
              </a:ext>
            </a:extLst>
          </p:cNvPr>
          <p:cNvSpPr>
            <a:spLocks noGrp="1"/>
          </p:cNvSpPr>
          <p:nvPr>
            <p:ph type="sldNum" sz="quarter" idx="12"/>
          </p:nvPr>
        </p:nvSpPr>
        <p:spPr/>
        <p:txBody>
          <a:bodyPr/>
          <a:lstStyle/>
          <a:p>
            <a:fld id="{9F780C23-1FE9-43B3-B233-849A0BDE21C7}" type="slidenum">
              <a:rPr lang="en-US" smtClean="0"/>
              <a:t>46</a:t>
            </a:fld>
            <a:endParaRPr lang="en-US"/>
          </a:p>
        </p:txBody>
      </p:sp>
    </p:spTree>
    <p:extLst>
      <p:ext uri="{BB962C8B-B14F-4D97-AF65-F5344CB8AC3E}">
        <p14:creationId xmlns:p14="http://schemas.microsoft.com/office/powerpoint/2010/main" val="74373022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D6AE6-D7D2-448A-B43E-DBACF5CFC649}"/>
              </a:ext>
            </a:extLst>
          </p:cNvPr>
          <p:cNvSpPr>
            <a:spLocks noGrp="1"/>
          </p:cNvSpPr>
          <p:nvPr>
            <p:ph type="title"/>
          </p:nvPr>
        </p:nvSpPr>
        <p:spPr>
          <a:xfrm>
            <a:off x="338051" y="365125"/>
            <a:ext cx="11671069" cy="1325563"/>
          </a:xfrm>
        </p:spPr>
        <p:txBody>
          <a:bodyPr>
            <a:normAutofit fontScale="90000"/>
          </a:bodyPr>
          <a:lstStyle/>
          <a:p>
            <a:r>
              <a:rPr lang="en-US" b="1" dirty="0"/>
              <a:t>(2016.HapCol, page 3, 2</a:t>
            </a:r>
            <a:r>
              <a:rPr lang="en-US" b="1" baseline="30000" dirty="0"/>
              <a:t>nd</a:t>
            </a:r>
            <a:r>
              <a:rPr lang="en-US" b="1" dirty="0"/>
              <a:t> to last paragraph bottom right)</a:t>
            </a:r>
            <a:br>
              <a:rPr lang="en-US" dirty="0"/>
            </a:br>
            <a:r>
              <a:rPr lang="en-US" sz="2000" dirty="0"/>
              <a:t>Model: fixed parameter tractable (FPT) algorithm</a:t>
            </a:r>
            <a:br>
              <a:rPr lang="en-US" sz="2000" dirty="0"/>
            </a:br>
            <a:r>
              <a:rPr lang="en-US" sz="2000" dirty="0"/>
              <a:t>Input: Fragment Matrix</a:t>
            </a:r>
            <a:endParaRPr lang="en-US" dirty="0"/>
          </a:p>
        </p:txBody>
      </p:sp>
      <p:pic>
        <p:nvPicPr>
          <p:cNvPr id="4" name="Picture 3">
            <a:extLst>
              <a:ext uri="{FF2B5EF4-FFF2-40B4-BE49-F238E27FC236}">
                <a16:creationId xmlns:a16="http://schemas.microsoft.com/office/drawing/2014/main" id="{D2CE0589-E9EF-4EB2-84A8-E5D7A99F0BBC}"/>
              </a:ext>
            </a:extLst>
          </p:cNvPr>
          <p:cNvPicPr>
            <a:picLocks noChangeAspect="1"/>
          </p:cNvPicPr>
          <p:nvPr/>
        </p:nvPicPr>
        <p:blipFill>
          <a:blip r:embed="rId2"/>
          <a:stretch>
            <a:fillRect/>
          </a:stretch>
        </p:blipFill>
        <p:spPr>
          <a:xfrm>
            <a:off x="338051" y="1623752"/>
            <a:ext cx="3557139" cy="5170516"/>
          </a:xfrm>
          <a:prstGeom prst="rect">
            <a:avLst/>
          </a:prstGeom>
        </p:spPr>
      </p:pic>
      <p:pic>
        <p:nvPicPr>
          <p:cNvPr id="5" name="Picture 4">
            <a:extLst>
              <a:ext uri="{FF2B5EF4-FFF2-40B4-BE49-F238E27FC236}">
                <a16:creationId xmlns:a16="http://schemas.microsoft.com/office/drawing/2014/main" id="{789D134B-E013-4D81-82DA-B7B334AFBD63}"/>
              </a:ext>
            </a:extLst>
          </p:cNvPr>
          <p:cNvPicPr>
            <a:picLocks noChangeAspect="1"/>
          </p:cNvPicPr>
          <p:nvPr/>
        </p:nvPicPr>
        <p:blipFill>
          <a:blip r:embed="rId3"/>
          <a:stretch>
            <a:fillRect/>
          </a:stretch>
        </p:blipFill>
        <p:spPr>
          <a:xfrm>
            <a:off x="4045850" y="1623752"/>
            <a:ext cx="3587378" cy="4028902"/>
          </a:xfrm>
          <a:prstGeom prst="rect">
            <a:avLst/>
          </a:prstGeom>
        </p:spPr>
      </p:pic>
      <p:pic>
        <p:nvPicPr>
          <p:cNvPr id="6" name="Picture 5">
            <a:extLst>
              <a:ext uri="{FF2B5EF4-FFF2-40B4-BE49-F238E27FC236}">
                <a16:creationId xmlns:a16="http://schemas.microsoft.com/office/drawing/2014/main" id="{E3520415-B934-4D6A-9CFA-E6AB8342E852}"/>
              </a:ext>
            </a:extLst>
          </p:cNvPr>
          <p:cNvPicPr>
            <a:picLocks noChangeAspect="1"/>
          </p:cNvPicPr>
          <p:nvPr/>
        </p:nvPicPr>
        <p:blipFill>
          <a:blip r:embed="rId4"/>
          <a:stretch>
            <a:fillRect/>
          </a:stretch>
        </p:blipFill>
        <p:spPr>
          <a:xfrm>
            <a:off x="7783888" y="1337598"/>
            <a:ext cx="3254546" cy="5383877"/>
          </a:xfrm>
          <a:prstGeom prst="rect">
            <a:avLst/>
          </a:prstGeom>
        </p:spPr>
      </p:pic>
      <p:sp>
        <p:nvSpPr>
          <p:cNvPr id="7" name="Slide Number Placeholder 6">
            <a:extLst>
              <a:ext uri="{FF2B5EF4-FFF2-40B4-BE49-F238E27FC236}">
                <a16:creationId xmlns:a16="http://schemas.microsoft.com/office/drawing/2014/main" id="{E5609FDE-304A-483B-9197-5336CDAE7E8F}"/>
              </a:ext>
            </a:extLst>
          </p:cNvPr>
          <p:cNvSpPr>
            <a:spLocks noGrp="1"/>
          </p:cNvSpPr>
          <p:nvPr>
            <p:ph type="sldNum" sz="quarter" idx="12"/>
          </p:nvPr>
        </p:nvSpPr>
        <p:spPr/>
        <p:txBody>
          <a:bodyPr/>
          <a:lstStyle/>
          <a:p>
            <a:fld id="{9F780C23-1FE9-43B3-B233-849A0BDE21C7}" type="slidenum">
              <a:rPr lang="en-US" smtClean="0"/>
              <a:t>47</a:t>
            </a:fld>
            <a:endParaRPr lang="en-US"/>
          </a:p>
        </p:txBody>
      </p:sp>
    </p:spTree>
    <p:extLst>
      <p:ext uri="{BB962C8B-B14F-4D97-AF65-F5344CB8AC3E}">
        <p14:creationId xmlns:p14="http://schemas.microsoft.com/office/powerpoint/2010/main" val="279915117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0B5C78-66BD-4EA2-87B0-0363AD1F3339}"/>
              </a:ext>
            </a:extLst>
          </p:cNvPr>
          <p:cNvSpPr>
            <a:spLocks noGrp="1"/>
          </p:cNvSpPr>
          <p:nvPr>
            <p:ph type="title"/>
          </p:nvPr>
        </p:nvSpPr>
        <p:spPr>
          <a:xfrm>
            <a:off x="299258" y="365125"/>
            <a:ext cx="11726486" cy="1325563"/>
          </a:xfrm>
        </p:spPr>
        <p:txBody>
          <a:bodyPr>
            <a:normAutofit fontScale="90000"/>
          </a:bodyPr>
          <a:lstStyle/>
          <a:p>
            <a:r>
              <a:rPr lang="en-US" b="1" dirty="0"/>
              <a:t>(2016.HapCol, page 3, 2</a:t>
            </a:r>
            <a:r>
              <a:rPr lang="en-US" b="1" baseline="30000" dirty="0"/>
              <a:t>nd</a:t>
            </a:r>
            <a:r>
              <a:rPr lang="en-US" b="1" dirty="0"/>
              <a:t> to last paragraph bottom right)</a:t>
            </a:r>
            <a:br>
              <a:rPr lang="en-US" dirty="0"/>
            </a:br>
            <a:r>
              <a:rPr lang="en-US" sz="2200" dirty="0"/>
              <a:t>Model: fixed parameter tractable (FPT) algorithm</a:t>
            </a:r>
            <a:br>
              <a:rPr lang="en-US" sz="2200" dirty="0"/>
            </a:br>
            <a:r>
              <a:rPr lang="en-US" sz="2200" dirty="0"/>
              <a:t>Input: Fragment Matrix</a:t>
            </a:r>
          </a:p>
        </p:txBody>
      </p:sp>
      <p:pic>
        <p:nvPicPr>
          <p:cNvPr id="4" name="Picture 3">
            <a:extLst>
              <a:ext uri="{FF2B5EF4-FFF2-40B4-BE49-F238E27FC236}">
                <a16:creationId xmlns:a16="http://schemas.microsoft.com/office/drawing/2014/main" id="{617949AE-F55A-4C09-B43D-C18A32FB6793}"/>
              </a:ext>
            </a:extLst>
          </p:cNvPr>
          <p:cNvPicPr>
            <a:picLocks noChangeAspect="1"/>
          </p:cNvPicPr>
          <p:nvPr/>
        </p:nvPicPr>
        <p:blipFill>
          <a:blip r:embed="rId2"/>
          <a:stretch>
            <a:fillRect/>
          </a:stretch>
        </p:blipFill>
        <p:spPr>
          <a:xfrm>
            <a:off x="353973" y="1812809"/>
            <a:ext cx="4168583" cy="4680065"/>
          </a:xfrm>
          <a:prstGeom prst="rect">
            <a:avLst/>
          </a:prstGeom>
        </p:spPr>
      </p:pic>
      <p:pic>
        <p:nvPicPr>
          <p:cNvPr id="5" name="Picture 4">
            <a:extLst>
              <a:ext uri="{FF2B5EF4-FFF2-40B4-BE49-F238E27FC236}">
                <a16:creationId xmlns:a16="http://schemas.microsoft.com/office/drawing/2014/main" id="{39B27832-5DE7-4B82-8326-90E491DD8D89}"/>
              </a:ext>
            </a:extLst>
          </p:cNvPr>
          <p:cNvPicPr>
            <a:picLocks noChangeAspect="1"/>
          </p:cNvPicPr>
          <p:nvPr/>
        </p:nvPicPr>
        <p:blipFill>
          <a:blip r:embed="rId3"/>
          <a:stretch>
            <a:fillRect/>
          </a:stretch>
        </p:blipFill>
        <p:spPr>
          <a:xfrm>
            <a:off x="4753248" y="1812809"/>
            <a:ext cx="4634591" cy="2853170"/>
          </a:xfrm>
          <a:prstGeom prst="rect">
            <a:avLst/>
          </a:prstGeom>
        </p:spPr>
      </p:pic>
      <p:sp>
        <p:nvSpPr>
          <p:cNvPr id="6" name="Slide Number Placeholder 5">
            <a:extLst>
              <a:ext uri="{FF2B5EF4-FFF2-40B4-BE49-F238E27FC236}">
                <a16:creationId xmlns:a16="http://schemas.microsoft.com/office/drawing/2014/main" id="{3BAF523F-6923-49D2-850D-8668AF192340}"/>
              </a:ext>
            </a:extLst>
          </p:cNvPr>
          <p:cNvSpPr>
            <a:spLocks noGrp="1"/>
          </p:cNvSpPr>
          <p:nvPr>
            <p:ph type="sldNum" sz="quarter" idx="12"/>
          </p:nvPr>
        </p:nvSpPr>
        <p:spPr/>
        <p:txBody>
          <a:bodyPr/>
          <a:lstStyle/>
          <a:p>
            <a:fld id="{9F780C23-1FE9-43B3-B233-849A0BDE21C7}" type="slidenum">
              <a:rPr lang="en-US" smtClean="0"/>
              <a:t>48</a:t>
            </a:fld>
            <a:endParaRPr lang="en-US"/>
          </a:p>
        </p:txBody>
      </p:sp>
    </p:spTree>
    <p:extLst>
      <p:ext uri="{BB962C8B-B14F-4D97-AF65-F5344CB8AC3E}">
        <p14:creationId xmlns:p14="http://schemas.microsoft.com/office/powerpoint/2010/main" val="19327196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3188A-7848-45A3-8216-A0DD57231FF9}"/>
              </a:ext>
            </a:extLst>
          </p:cNvPr>
          <p:cNvSpPr>
            <a:spLocks noGrp="1"/>
          </p:cNvSpPr>
          <p:nvPr>
            <p:ph type="title"/>
          </p:nvPr>
        </p:nvSpPr>
        <p:spPr/>
        <p:txBody>
          <a:bodyPr>
            <a:normAutofit/>
          </a:bodyPr>
          <a:lstStyle/>
          <a:p>
            <a:r>
              <a:rPr lang="en-US" b="1" dirty="0"/>
              <a:t>(2005.Zhao, page 2, last paragraph on left)</a:t>
            </a:r>
            <a:br>
              <a:rPr lang="en-US" dirty="0"/>
            </a:br>
            <a:r>
              <a:rPr lang="en-US" sz="2200" dirty="0"/>
              <a:t>Model: 	heuristic algorithm based on a dynamic clustering technique </a:t>
            </a:r>
            <a:br>
              <a:rPr lang="en-US" sz="2200" dirty="0"/>
            </a:br>
            <a:r>
              <a:rPr lang="en-US" sz="2200" dirty="0"/>
              <a:t>Input: SNP Matrix</a:t>
            </a:r>
          </a:p>
        </p:txBody>
      </p:sp>
      <p:pic>
        <p:nvPicPr>
          <p:cNvPr id="3" name="Picture 2">
            <a:extLst>
              <a:ext uri="{FF2B5EF4-FFF2-40B4-BE49-F238E27FC236}">
                <a16:creationId xmlns:a16="http://schemas.microsoft.com/office/drawing/2014/main" id="{1D569268-8625-45AE-A769-F3164A380F42}"/>
              </a:ext>
            </a:extLst>
          </p:cNvPr>
          <p:cNvPicPr>
            <a:picLocks noChangeAspect="1"/>
          </p:cNvPicPr>
          <p:nvPr/>
        </p:nvPicPr>
        <p:blipFill>
          <a:blip r:embed="rId2"/>
          <a:stretch>
            <a:fillRect/>
          </a:stretch>
        </p:blipFill>
        <p:spPr>
          <a:xfrm>
            <a:off x="727711" y="1720851"/>
            <a:ext cx="3621260" cy="4013830"/>
          </a:xfrm>
          <a:prstGeom prst="rect">
            <a:avLst/>
          </a:prstGeom>
        </p:spPr>
      </p:pic>
      <p:pic>
        <p:nvPicPr>
          <p:cNvPr id="4" name="Picture 3">
            <a:extLst>
              <a:ext uri="{FF2B5EF4-FFF2-40B4-BE49-F238E27FC236}">
                <a16:creationId xmlns:a16="http://schemas.microsoft.com/office/drawing/2014/main" id="{EC6CAC40-F4C0-45A7-96EE-5A006470FC9F}"/>
              </a:ext>
            </a:extLst>
          </p:cNvPr>
          <p:cNvPicPr>
            <a:picLocks noChangeAspect="1"/>
          </p:cNvPicPr>
          <p:nvPr/>
        </p:nvPicPr>
        <p:blipFill>
          <a:blip r:embed="rId3"/>
          <a:stretch>
            <a:fillRect/>
          </a:stretch>
        </p:blipFill>
        <p:spPr>
          <a:xfrm>
            <a:off x="4578245" y="1720851"/>
            <a:ext cx="3205594" cy="2885035"/>
          </a:xfrm>
          <a:prstGeom prst="rect">
            <a:avLst/>
          </a:prstGeom>
        </p:spPr>
      </p:pic>
      <p:pic>
        <p:nvPicPr>
          <p:cNvPr id="5" name="Picture 4">
            <a:extLst>
              <a:ext uri="{FF2B5EF4-FFF2-40B4-BE49-F238E27FC236}">
                <a16:creationId xmlns:a16="http://schemas.microsoft.com/office/drawing/2014/main" id="{3DE80F92-5EEE-4816-AC1C-C87C1F4E36CF}"/>
              </a:ext>
            </a:extLst>
          </p:cNvPr>
          <p:cNvPicPr>
            <a:picLocks noChangeAspect="1"/>
          </p:cNvPicPr>
          <p:nvPr/>
        </p:nvPicPr>
        <p:blipFill>
          <a:blip r:embed="rId4"/>
          <a:stretch>
            <a:fillRect/>
          </a:stretch>
        </p:blipFill>
        <p:spPr>
          <a:xfrm>
            <a:off x="7920952" y="1690688"/>
            <a:ext cx="3319963" cy="3870935"/>
          </a:xfrm>
          <a:prstGeom prst="rect">
            <a:avLst/>
          </a:prstGeom>
        </p:spPr>
      </p:pic>
      <p:pic>
        <p:nvPicPr>
          <p:cNvPr id="6" name="Picture 5">
            <a:extLst>
              <a:ext uri="{FF2B5EF4-FFF2-40B4-BE49-F238E27FC236}">
                <a16:creationId xmlns:a16="http://schemas.microsoft.com/office/drawing/2014/main" id="{A386C61F-BA64-426B-9F30-01E080FC83E8}"/>
              </a:ext>
            </a:extLst>
          </p:cNvPr>
          <p:cNvPicPr>
            <a:picLocks noChangeAspect="1"/>
          </p:cNvPicPr>
          <p:nvPr/>
        </p:nvPicPr>
        <p:blipFill>
          <a:blip r:embed="rId5"/>
          <a:stretch>
            <a:fillRect/>
          </a:stretch>
        </p:blipFill>
        <p:spPr>
          <a:xfrm>
            <a:off x="7987375" y="5734682"/>
            <a:ext cx="3253540" cy="493394"/>
          </a:xfrm>
          <a:prstGeom prst="rect">
            <a:avLst/>
          </a:prstGeom>
        </p:spPr>
      </p:pic>
      <p:sp>
        <p:nvSpPr>
          <p:cNvPr id="8" name="Slide Number Placeholder 7">
            <a:extLst>
              <a:ext uri="{FF2B5EF4-FFF2-40B4-BE49-F238E27FC236}">
                <a16:creationId xmlns:a16="http://schemas.microsoft.com/office/drawing/2014/main" id="{381BA4C5-0621-4C40-93FA-83484B996955}"/>
              </a:ext>
            </a:extLst>
          </p:cNvPr>
          <p:cNvSpPr>
            <a:spLocks noGrp="1"/>
          </p:cNvSpPr>
          <p:nvPr>
            <p:ph type="sldNum" sz="quarter" idx="12"/>
          </p:nvPr>
        </p:nvSpPr>
        <p:spPr/>
        <p:txBody>
          <a:bodyPr/>
          <a:lstStyle/>
          <a:p>
            <a:fld id="{9F780C23-1FE9-43B3-B233-849A0BDE21C7}" type="slidenum">
              <a:rPr lang="en-US" smtClean="0"/>
              <a:t>4</a:t>
            </a:fld>
            <a:endParaRPr lang="en-US"/>
          </a:p>
        </p:txBody>
      </p:sp>
    </p:spTree>
    <p:extLst>
      <p:ext uri="{BB962C8B-B14F-4D97-AF65-F5344CB8AC3E}">
        <p14:creationId xmlns:p14="http://schemas.microsoft.com/office/powerpoint/2010/main" val="346841886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AD9E4-5F28-4C3C-970E-A1586044D3D0}"/>
              </a:ext>
            </a:extLst>
          </p:cNvPr>
          <p:cNvSpPr>
            <a:spLocks noGrp="1"/>
          </p:cNvSpPr>
          <p:nvPr>
            <p:ph type="title"/>
          </p:nvPr>
        </p:nvSpPr>
        <p:spPr/>
        <p:txBody>
          <a:bodyPr>
            <a:normAutofit/>
          </a:bodyPr>
          <a:lstStyle/>
          <a:p>
            <a:r>
              <a:rPr lang="en-US" dirty="0"/>
              <a:t>2017.Edge.HapCut2, page 2 </a:t>
            </a:r>
            <a:br>
              <a:rPr lang="en-US" dirty="0"/>
            </a:br>
            <a:r>
              <a:rPr lang="en-US" sz="2000" dirty="0"/>
              <a:t>Model: likelihood-based probabilistic model</a:t>
            </a:r>
            <a:br>
              <a:rPr lang="en-US" sz="2000" dirty="0"/>
            </a:br>
            <a:r>
              <a:rPr lang="en-US" sz="2000" dirty="0"/>
              <a:t>Input: bam file &amp; </a:t>
            </a:r>
            <a:r>
              <a:rPr lang="en-US" sz="2000" dirty="0" err="1"/>
              <a:t>vcf</a:t>
            </a:r>
            <a:r>
              <a:rPr lang="en-US" sz="2000" dirty="0"/>
              <a:t> file: with </a:t>
            </a:r>
            <a:r>
              <a:rPr lang="en-US" sz="2000" dirty="0" err="1"/>
              <a:t>dipoild</a:t>
            </a:r>
            <a:r>
              <a:rPr lang="en-US" sz="2000" dirty="0"/>
              <a:t> SNV</a:t>
            </a:r>
            <a:endParaRPr lang="en-US" dirty="0"/>
          </a:p>
        </p:txBody>
      </p:sp>
      <p:pic>
        <p:nvPicPr>
          <p:cNvPr id="5" name="Content Placeholder 4">
            <a:extLst>
              <a:ext uri="{FF2B5EF4-FFF2-40B4-BE49-F238E27FC236}">
                <a16:creationId xmlns:a16="http://schemas.microsoft.com/office/drawing/2014/main" id="{28AA1CC4-5224-4AC4-9A7E-B60668FB8AD6}"/>
              </a:ext>
            </a:extLst>
          </p:cNvPr>
          <p:cNvPicPr>
            <a:picLocks noGrp="1" noChangeAspect="1"/>
          </p:cNvPicPr>
          <p:nvPr>
            <p:ph idx="1"/>
          </p:nvPr>
        </p:nvPicPr>
        <p:blipFill>
          <a:blip r:embed="rId2"/>
          <a:stretch>
            <a:fillRect/>
          </a:stretch>
        </p:blipFill>
        <p:spPr>
          <a:xfrm>
            <a:off x="856129" y="1847850"/>
            <a:ext cx="4753562" cy="4351338"/>
          </a:xfrm>
          <a:prstGeom prst="rect">
            <a:avLst/>
          </a:prstGeom>
        </p:spPr>
      </p:pic>
      <p:pic>
        <p:nvPicPr>
          <p:cNvPr id="6" name="Picture 5">
            <a:extLst>
              <a:ext uri="{FF2B5EF4-FFF2-40B4-BE49-F238E27FC236}">
                <a16:creationId xmlns:a16="http://schemas.microsoft.com/office/drawing/2014/main" id="{0C2A40C7-D84D-4490-BE52-96BC63F5ACEA}"/>
              </a:ext>
            </a:extLst>
          </p:cNvPr>
          <p:cNvPicPr>
            <a:picLocks noChangeAspect="1"/>
          </p:cNvPicPr>
          <p:nvPr/>
        </p:nvPicPr>
        <p:blipFill>
          <a:blip r:embed="rId3"/>
          <a:stretch>
            <a:fillRect/>
          </a:stretch>
        </p:blipFill>
        <p:spPr>
          <a:xfrm>
            <a:off x="6018680" y="1847850"/>
            <a:ext cx="4411495" cy="4351338"/>
          </a:xfrm>
          <a:prstGeom prst="rect">
            <a:avLst/>
          </a:prstGeom>
        </p:spPr>
      </p:pic>
      <p:sp>
        <p:nvSpPr>
          <p:cNvPr id="3" name="Slide Number Placeholder 2">
            <a:extLst>
              <a:ext uri="{FF2B5EF4-FFF2-40B4-BE49-F238E27FC236}">
                <a16:creationId xmlns:a16="http://schemas.microsoft.com/office/drawing/2014/main" id="{B299EEB5-1A4B-4010-890F-1DA132C1FBF5}"/>
              </a:ext>
            </a:extLst>
          </p:cNvPr>
          <p:cNvSpPr>
            <a:spLocks noGrp="1"/>
          </p:cNvSpPr>
          <p:nvPr>
            <p:ph type="sldNum" sz="quarter" idx="12"/>
          </p:nvPr>
        </p:nvSpPr>
        <p:spPr/>
        <p:txBody>
          <a:bodyPr/>
          <a:lstStyle/>
          <a:p>
            <a:fld id="{9F780C23-1FE9-43B3-B233-849A0BDE21C7}" type="slidenum">
              <a:rPr lang="en-US" smtClean="0"/>
              <a:t>49</a:t>
            </a:fld>
            <a:endParaRPr lang="en-US"/>
          </a:p>
        </p:txBody>
      </p:sp>
    </p:spTree>
    <p:extLst>
      <p:ext uri="{BB962C8B-B14F-4D97-AF65-F5344CB8AC3E}">
        <p14:creationId xmlns:p14="http://schemas.microsoft.com/office/powerpoint/2010/main" val="208961128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4200A3-26EB-47FB-A8AE-F5C068DE2479}"/>
              </a:ext>
            </a:extLst>
          </p:cNvPr>
          <p:cNvSpPr>
            <a:spLocks noGrp="1"/>
          </p:cNvSpPr>
          <p:nvPr>
            <p:ph type="title"/>
          </p:nvPr>
        </p:nvSpPr>
        <p:spPr/>
        <p:txBody>
          <a:bodyPr>
            <a:normAutofit/>
          </a:bodyPr>
          <a:lstStyle/>
          <a:p>
            <a:r>
              <a:rPr lang="en-US" b="1" dirty="0"/>
              <a:t>(2017.WhatsHap, page 4, 2</a:t>
            </a:r>
            <a:r>
              <a:rPr lang="en-US" b="1" baseline="30000" dirty="0"/>
              <a:t>nd</a:t>
            </a:r>
            <a:r>
              <a:rPr lang="en-US" b="1" dirty="0"/>
              <a:t> paragraph) </a:t>
            </a:r>
            <a:br>
              <a:rPr lang="en-US" dirty="0"/>
            </a:br>
            <a:r>
              <a:rPr lang="en-US" sz="2200" dirty="0"/>
              <a:t>Model: a fixed parameter tractable (FPT) approach </a:t>
            </a:r>
            <a:br>
              <a:rPr lang="en-US" sz="2200" dirty="0"/>
            </a:br>
            <a:r>
              <a:rPr lang="en-US" sz="2200" dirty="0"/>
              <a:t>Input: Fragment &amp; SNP Matrix</a:t>
            </a:r>
          </a:p>
        </p:txBody>
      </p:sp>
      <p:pic>
        <p:nvPicPr>
          <p:cNvPr id="4" name="Picture 3">
            <a:extLst>
              <a:ext uri="{FF2B5EF4-FFF2-40B4-BE49-F238E27FC236}">
                <a16:creationId xmlns:a16="http://schemas.microsoft.com/office/drawing/2014/main" id="{6C3B5018-DAED-489C-B46F-6E89626DF0EC}"/>
              </a:ext>
            </a:extLst>
          </p:cNvPr>
          <p:cNvPicPr>
            <a:picLocks noChangeAspect="1"/>
          </p:cNvPicPr>
          <p:nvPr/>
        </p:nvPicPr>
        <p:blipFill>
          <a:blip r:embed="rId2"/>
          <a:stretch>
            <a:fillRect/>
          </a:stretch>
        </p:blipFill>
        <p:spPr>
          <a:xfrm>
            <a:off x="838200" y="1989167"/>
            <a:ext cx="5423300" cy="4151168"/>
          </a:xfrm>
          <a:prstGeom prst="rect">
            <a:avLst/>
          </a:prstGeom>
        </p:spPr>
      </p:pic>
      <p:pic>
        <p:nvPicPr>
          <p:cNvPr id="5" name="Picture 4">
            <a:extLst>
              <a:ext uri="{FF2B5EF4-FFF2-40B4-BE49-F238E27FC236}">
                <a16:creationId xmlns:a16="http://schemas.microsoft.com/office/drawing/2014/main" id="{8935CC68-4ADD-4FD2-8FD9-88D153B2E0CD}"/>
              </a:ext>
            </a:extLst>
          </p:cNvPr>
          <p:cNvPicPr>
            <a:picLocks noChangeAspect="1"/>
          </p:cNvPicPr>
          <p:nvPr/>
        </p:nvPicPr>
        <p:blipFill>
          <a:blip r:embed="rId3"/>
          <a:stretch>
            <a:fillRect/>
          </a:stretch>
        </p:blipFill>
        <p:spPr>
          <a:xfrm>
            <a:off x="6261500" y="1989167"/>
            <a:ext cx="5239111" cy="2701204"/>
          </a:xfrm>
          <a:prstGeom prst="rect">
            <a:avLst/>
          </a:prstGeom>
        </p:spPr>
      </p:pic>
      <p:sp>
        <p:nvSpPr>
          <p:cNvPr id="6" name="Slide Number Placeholder 5">
            <a:extLst>
              <a:ext uri="{FF2B5EF4-FFF2-40B4-BE49-F238E27FC236}">
                <a16:creationId xmlns:a16="http://schemas.microsoft.com/office/drawing/2014/main" id="{D2DCB4AB-A6AC-4CAF-8DFE-C988C0CD924C}"/>
              </a:ext>
            </a:extLst>
          </p:cNvPr>
          <p:cNvSpPr>
            <a:spLocks noGrp="1"/>
          </p:cNvSpPr>
          <p:nvPr>
            <p:ph type="sldNum" sz="quarter" idx="12"/>
          </p:nvPr>
        </p:nvSpPr>
        <p:spPr/>
        <p:txBody>
          <a:bodyPr/>
          <a:lstStyle/>
          <a:p>
            <a:fld id="{9F780C23-1FE9-43B3-B233-849A0BDE21C7}" type="slidenum">
              <a:rPr lang="en-US" smtClean="0"/>
              <a:t>50</a:t>
            </a:fld>
            <a:endParaRPr lang="en-US"/>
          </a:p>
        </p:txBody>
      </p:sp>
    </p:spTree>
    <p:extLst>
      <p:ext uri="{BB962C8B-B14F-4D97-AF65-F5344CB8AC3E}">
        <p14:creationId xmlns:p14="http://schemas.microsoft.com/office/powerpoint/2010/main" val="370226922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7274CE-0AA1-43BF-AC6A-87EC0F1E94F7}"/>
              </a:ext>
            </a:extLst>
          </p:cNvPr>
          <p:cNvSpPr>
            <a:spLocks noGrp="1"/>
          </p:cNvSpPr>
          <p:nvPr>
            <p:ph type="title"/>
          </p:nvPr>
        </p:nvSpPr>
        <p:spPr/>
        <p:txBody>
          <a:bodyPr>
            <a:normAutofit/>
          </a:bodyPr>
          <a:lstStyle/>
          <a:p>
            <a:r>
              <a:rPr lang="en-US" dirty="0"/>
              <a:t>2018.Na</a:t>
            </a:r>
            <a:r>
              <a:rPr lang="en-US"/>
              <a:t>.PEATH, page 2</a:t>
            </a:r>
            <a:br>
              <a:rPr lang="en-US" dirty="0"/>
            </a:br>
            <a:r>
              <a:rPr lang="en-US" sz="2000" dirty="0"/>
              <a:t>Model: Probabilistic Evolutionary Algorithm</a:t>
            </a:r>
            <a:br>
              <a:rPr lang="en-US" sz="2000" dirty="0"/>
            </a:br>
            <a:r>
              <a:rPr lang="en-US" sz="2000" dirty="0"/>
              <a:t>Input: SNP Matrix</a:t>
            </a:r>
            <a:endParaRPr lang="en-US" dirty="0"/>
          </a:p>
        </p:txBody>
      </p:sp>
      <p:pic>
        <p:nvPicPr>
          <p:cNvPr id="5" name="Content Placeholder 4">
            <a:extLst>
              <a:ext uri="{FF2B5EF4-FFF2-40B4-BE49-F238E27FC236}">
                <a16:creationId xmlns:a16="http://schemas.microsoft.com/office/drawing/2014/main" id="{B598D506-5F89-459B-BB8D-4DC8936420F4}"/>
              </a:ext>
            </a:extLst>
          </p:cNvPr>
          <p:cNvPicPr>
            <a:picLocks noGrp="1" noChangeAspect="1"/>
          </p:cNvPicPr>
          <p:nvPr>
            <p:ph idx="1"/>
          </p:nvPr>
        </p:nvPicPr>
        <p:blipFill>
          <a:blip r:embed="rId2"/>
          <a:stretch>
            <a:fillRect/>
          </a:stretch>
        </p:blipFill>
        <p:spPr>
          <a:xfrm>
            <a:off x="838200" y="2924895"/>
            <a:ext cx="3403387" cy="1920671"/>
          </a:xfrm>
          <a:prstGeom prst="rect">
            <a:avLst/>
          </a:prstGeom>
        </p:spPr>
      </p:pic>
      <p:pic>
        <p:nvPicPr>
          <p:cNvPr id="6" name="Picture 5">
            <a:extLst>
              <a:ext uri="{FF2B5EF4-FFF2-40B4-BE49-F238E27FC236}">
                <a16:creationId xmlns:a16="http://schemas.microsoft.com/office/drawing/2014/main" id="{12729457-A951-43CE-96BB-1018BB611B79}"/>
              </a:ext>
            </a:extLst>
          </p:cNvPr>
          <p:cNvPicPr>
            <a:picLocks noChangeAspect="1"/>
          </p:cNvPicPr>
          <p:nvPr/>
        </p:nvPicPr>
        <p:blipFill>
          <a:blip r:embed="rId3"/>
          <a:stretch>
            <a:fillRect/>
          </a:stretch>
        </p:blipFill>
        <p:spPr>
          <a:xfrm>
            <a:off x="4387548" y="1373137"/>
            <a:ext cx="3863824" cy="5024186"/>
          </a:xfrm>
          <a:prstGeom prst="rect">
            <a:avLst/>
          </a:prstGeom>
        </p:spPr>
      </p:pic>
      <p:pic>
        <p:nvPicPr>
          <p:cNvPr id="7" name="Picture 6">
            <a:extLst>
              <a:ext uri="{FF2B5EF4-FFF2-40B4-BE49-F238E27FC236}">
                <a16:creationId xmlns:a16="http://schemas.microsoft.com/office/drawing/2014/main" id="{9E49584C-AC01-40AB-B28E-191B96936B3E}"/>
              </a:ext>
            </a:extLst>
          </p:cNvPr>
          <p:cNvPicPr>
            <a:picLocks noChangeAspect="1"/>
          </p:cNvPicPr>
          <p:nvPr/>
        </p:nvPicPr>
        <p:blipFill>
          <a:blip r:embed="rId4"/>
          <a:stretch>
            <a:fillRect/>
          </a:stretch>
        </p:blipFill>
        <p:spPr>
          <a:xfrm>
            <a:off x="8397333" y="2590687"/>
            <a:ext cx="3720352" cy="2589085"/>
          </a:xfrm>
          <a:prstGeom prst="rect">
            <a:avLst/>
          </a:prstGeom>
        </p:spPr>
      </p:pic>
      <p:sp>
        <p:nvSpPr>
          <p:cNvPr id="3" name="Slide Number Placeholder 2">
            <a:extLst>
              <a:ext uri="{FF2B5EF4-FFF2-40B4-BE49-F238E27FC236}">
                <a16:creationId xmlns:a16="http://schemas.microsoft.com/office/drawing/2014/main" id="{A0AEDF2B-BFBE-4158-95AD-BC03423373A9}"/>
              </a:ext>
            </a:extLst>
          </p:cNvPr>
          <p:cNvSpPr>
            <a:spLocks noGrp="1"/>
          </p:cNvSpPr>
          <p:nvPr>
            <p:ph type="sldNum" sz="quarter" idx="12"/>
          </p:nvPr>
        </p:nvSpPr>
        <p:spPr/>
        <p:txBody>
          <a:bodyPr/>
          <a:lstStyle/>
          <a:p>
            <a:fld id="{9F780C23-1FE9-43B3-B233-849A0BDE21C7}" type="slidenum">
              <a:rPr lang="en-US" smtClean="0"/>
              <a:t>51</a:t>
            </a:fld>
            <a:endParaRPr lang="en-US"/>
          </a:p>
        </p:txBody>
      </p:sp>
    </p:spTree>
    <p:extLst>
      <p:ext uri="{BB962C8B-B14F-4D97-AF65-F5344CB8AC3E}">
        <p14:creationId xmlns:p14="http://schemas.microsoft.com/office/powerpoint/2010/main" val="147872093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14BCA1-FF91-450A-9C57-EEC7BEA4E6DA}"/>
              </a:ext>
            </a:extLst>
          </p:cNvPr>
          <p:cNvSpPr>
            <a:spLocks noGrp="1"/>
          </p:cNvSpPr>
          <p:nvPr>
            <p:ph type="title"/>
          </p:nvPr>
        </p:nvSpPr>
        <p:spPr>
          <a:xfrm>
            <a:off x="838199" y="365125"/>
            <a:ext cx="11137669" cy="1325563"/>
          </a:xfrm>
        </p:spPr>
        <p:txBody>
          <a:bodyPr>
            <a:normAutofit fontScale="90000"/>
          </a:bodyPr>
          <a:lstStyle/>
          <a:p>
            <a:r>
              <a:rPr lang="en-US" b="1" dirty="0"/>
              <a:t>(2018.Olyaee.AROHap, page 2, last paragraph on right) </a:t>
            </a:r>
            <a:br>
              <a:rPr lang="en-US" dirty="0"/>
            </a:br>
            <a:r>
              <a:rPr lang="en-US" sz="2200" dirty="0"/>
              <a:t>Model: Asexual Reproduction Optimization Algorithm / Fuzzy Conflict Graph</a:t>
            </a:r>
            <a:br>
              <a:rPr lang="en-US" sz="2000" dirty="0"/>
            </a:br>
            <a:r>
              <a:rPr lang="en-US" sz="2000" dirty="0"/>
              <a:t>Input: SNP Matrix</a:t>
            </a:r>
            <a:endParaRPr lang="en-US" dirty="0"/>
          </a:p>
        </p:txBody>
      </p:sp>
      <p:pic>
        <p:nvPicPr>
          <p:cNvPr id="4" name="Picture 3">
            <a:extLst>
              <a:ext uri="{FF2B5EF4-FFF2-40B4-BE49-F238E27FC236}">
                <a16:creationId xmlns:a16="http://schemas.microsoft.com/office/drawing/2014/main" id="{282EB539-37A3-48F8-899B-8CB788F5DC6B}"/>
              </a:ext>
            </a:extLst>
          </p:cNvPr>
          <p:cNvPicPr>
            <a:picLocks noChangeAspect="1"/>
          </p:cNvPicPr>
          <p:nvPr/>
        </p:nvPicPr>
        <p:blipFill>
          <a:blip r:embed="rId2"/>
          <a:stretch>
            <a:fillRect/>
          </a:stretch>
        </p:blipFill>
        <p:spPr>
          <a:xfrm>
            <a:off x="838199" y="1828627"/>
            <a:ext cx="3743325" cy="895350"/>
          </a:xfrm>
          <a:prstGeom prst="rect">
            <a:avLst/>
          </a:prstGeom>
        </p:spPr>
      </p:pic>
      <p:pic>
        <p:nvPicPr>
          <p:cNvPr id="6" name="Picture 5">
            <a:extLst>
              <a:ext uri="{FF2B5EF4-FFF2-40B4-BE49-F238E27FC236}">
                <a16:creationId xmlns:a16="http://schemas.microsoft.com/office/drawing/2014/main" id="{A770BEB5-3DD1-4DCD-9219-37BBFE780388}"/>
              </a:ext>
            </a:extLst>
          </p:cNvPr>
          <p:cNvPicPr>
            <a:picLocks noChangeAspect="1"/>
          </p:cNvPicPr>
          <p:nvPr/>
        </p:nvPicPr>
        <p:blipFill>
          <a:blip r:embed="rId3"/>
          <a:stretch>
            <a:fillRect/>
          </a:stretch>
        </p:blipFill>
        <p:spPr>
          <a:xfrm>
            <a:off x="914398" y="2813844"/>
            <a:ext cx="3590925" cy="2419350"/>
          </a:xfrm>
          <a:prstGeom prst="rect">
            <a:avLst/>
          </a:prstGeom>
        </p:spPr>
      </p:pic>
      <p:pic>
        <p:nvPicPr>
          <p:cNvPr id="7" name="Picture 6">
            <a:extLst>
              <a:ext uri="{FF2B5EF4-FFF2-40B4-BE49-F238E27FC236}">
                <a16:creationId xmlns:a16="http://schemas.microsoft.com/office/drawing/2014/main" id="{78AFFCE0-1CB3-4AD7-A5AB-E664427B10F1}"/>
              </a:ext>
            </a:extLst>
          </p:cNvPr>
          <p:cNvPicPr>
            <a:picLocks noChangeAspect="1"/>
          </p:cNvPicPr>
          <p:nvPr/>
        </p:nvPicPr>
        <p:blipFill>
          <a:blip r:embed="rId4"/>
          <a:stretch>
            <a:fillRect/>
          </a:stretch>
        </p:blipFill>
        <p:spPr>
          <a:xfrm>
            <a:off x="4864936" y="2223294"/>
            <a:ext cx="3648075" cy="3009900"/>
          </a:xfrm>
          <a:prstGeom prst="rect">
            <a:avLst/>
          </a:prstGeom>
        </p:spPr>
      </p:pic>
      <p:sp>
        <p:nvSpPr>
          <p:cNvPr id="5" name="Slide Number Placeholder 4">
            <a:extLst>
              <a:ext uri="{FF2B5EF4-FFF2-40B4-BE49-F238E27FC236}">
                <a16:creationId xmlns:a16="http://schemas.microsoft.com/office/drawing/2014/main" id="{1FB9E523-8EEA-4CDE-92BA-B4FF24DDBC57}"/>
              </a:ext>
            </a:extLst>
          </p:cNvPr>
          <p:cNvSpPr>
            <a:spLocks noGrp="1"/>
          </p:cNvSpPr>
          <p:nvPr>
            <p:ph type="sldNum" sz="quarter" idx="12"/>
          </p:nvPr>
        </p:nvSpPr>
        <p:spPr/>
        <p:txBody>
          <a:bodyPr/>
          <a:lstStyle/>
          <a:p>
            <a:fld id="{9F780C23-1FE9-43B3-B233-849A0BDE21C7}" type="slidenum">
              <a:rPr lang="en-US" smtClean="0"/>
              <a:t>52</a:t>
            </a:fld>
            <a:endParaRPr lang="en-US"/>
          </a:p>
        </p:txBody>
      </p:sp>
    </p:spTree>
    <p:extLst>
      <p:ext uri="{BB962C8B-B14F-4D97-AF65-F5344CB8AC3E}">
        <p14:creationId xmlns:p14="http://schemas.microsoft.com/office/powerpoint/2010/main" val="104264582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E280A0-AB62-4380-A7E4-DBD8DB49D319}"/>
              </a:ext>
            </a:extLst>
          </p:cNvPr>
          <p:cNvSpPr>
            <a:spLocks noGrp="1"/>
          </p:cNvSpPr>
          <p:nvPr>
            <p:ph type="title"/>
          </p:nvPr>
        </p:nvSpPr>
        <p:spPr/>
        <p:txBody>
          <a:bodyPr>
            <a:normAutofit/>
          </a:bodyPr>
          <a:lstStyle/>
          <a:p>
            <a:r>
              <a:rPr lang="en-US" dirty="0"/>
              <a:t>2018.HapCHAT, page 3 </a:t>
            </a:r>
            <a:br>
              <a:rPr lang="en-US" dirty="0"/>
            </a:br>
            <a:r>
              <a:rPr lang="en-US" sz="2000" dirty="0"/>
              <a:t>Model: Unknown</a:t>
            </a:r>
            <a:br>
              <a:rPr lang="en-US" sz="2000" dirty="0"/>
            </a:br>
            <a:r>
              <a:rPr lang="en-US" sz="2000" dirty="0"/>
              <a:t>Input: bam &amp; </a:t>
            </a:r>
            <a:r>
              <a:rPr lang="en-US" sz="2000" dirty="0" err="1"/>
              <a:t>vcf</a:t>
            </a:r>
            <a:r>
              <a:rPr lang="en-US" sz="2000" dirty="0"/>
              <a:t> file</a:t>
            </a:r>
            <a:endParaRPr lang="en-US" dirty="0"/>
          </a:p>
        </p:txBody>
      </p:sp>
      <p:pic>
        <p:nvPicPr>
          <p:cNvPr id="5" name="Content Placeholder 4">
            <a:extLst>
              <a:ext uri="{FF2B5EF4-FFF2-40B4-BE49-F238E27FC236}">
                <a16:creationId xmlns:a16="http://schemas.microsoft.com/office/drawing/2014/main" id="{33D48187-6782-4577-B1A7-FC9A656FCA7A}"/>
              </a:ext>
            </a:extLst>
          </p:cNvPr>
          <p:cNvPicPr>
            <a:picLocks noGrp="1" noChangeAspect="1"/>
          </p:cNvPicPr>
          <p:nvPr>
            <p:ph idx="1"/>
          </p:nvPr>
        </p:nvPicPr>
        <p:blipFill>
          <a:blip r:embed="rId2"/>
          <a:stretch>
            <a:fillRect/>
          </a:stretch>
        </p:blipFill>
        <p:spPr>
          <a:xfrm>
            <a:off x="838201" y="1748991"/>
            <a:ext cx="3687696" cy="2362430"/>
          </a:xfrm>
          <a:prstGeom prst="rect">
            <a:avLst/>
          </a:prstGeom>
        </p:spPr>
      </p:pic>
      <p:pic>
        <p:nvPicPr>
          <p:cNvPr id="6" name="Picture 5">
            <a:extLst>
              <a:ext uri="{FF2B5EF4-FFF2-40B4-BE49-F238E27FC236}">
                <a16:creationId xmlns:a16="http://schemas.microsoft.com/office/drawing/2014/main" id="{AA4AA34F-B7B3-4397-B4B7-3A278EF1C59C}"/>
              </a:ext>
            </a:extLst>
          </p:cNvPr>
          <p:cNvPicPr>
            <a:picLocks noChangeAspect="1"/>
          </p:cNvPicPr>
          <p:nvPr/>
        </p:nvPicPr>
        <p:blipFill>
          <a:blip r:embed="rId3"/>
          <a:stretch>
            <a:fillRect/>
          </a:stretch>
        </p:blipFill>
        <p:spPr>
          <a:xfrm>
            <a:off x="838200" y="4111422"/>
            <a:ext cx="3687697" cy="2598020"/>
          </a:xfrm>
          <a:prstGeom prst="rect">
            <a:avLst/>
          </a:prstGeom>
        </p:spPr>
      </p:pic>
      <p:pic>
        <p:nvPicPr>
          <p:cNvPr id="7" name="Picture 6">
            <a:extLst>
              <a:ext uri="{FF2B5EF4-FFF2-40B4-BE49-F238E27FC236}">
                <a16:creationId xmlns:a16="http://schemas.microsoft.com/office/drawing/2014/main" id="{71118327-B468-4736-9CE0-57CC82A5F0A1}"/>
              </a:ext>
            </a:extLst>
          </p:cNvPr>
          <p:cNvPicPr>
            <a:picLocks noChangeAspect="1"/>
          </p:cNvPicPr>
          <p:nvPr/>
        </p:nvPicPr>
        <p:blipFill>
          <a:blip r:embed="rId4"/>
          <a:stretch>
            <a:fillRect/>
          </a:stretch>
        </p:blipFill>
        <p:spPr>
          <a:xfrm>
            <a:off x="5089564" y="1748991"/>
            <a:ext cx="3504025" cy="4960451"/>
          </a:xfrm>
          <a:prstGeom prst="rect">
            <a:avLst/>
          </a:prstGeom>
        </p:spPr>
      </p:pic>
      <p:sp>
        <p:nvSpPr>
          <p:cNvPr id="3" name="Slide Number Placeholder 2">
            <a:extLst>
              <a:ext uri="{FF2B5EF4-FFF2-40B4-BE49-F238E27FC236}">
                <a16:creationId xmlns:a16="http://schemas.microsoft.com/office/drawing/2014/main" id="{19F21126-6A5D-40F2-8654-C01A44E69931}"/>
              </a:ext>
            </a:extLst>
          </p:cNvPr>
          <p:cNvSpPr>
            <a:spLocks noGrp="1"/>
          </p:cNvSpPr>
          <p:nvPr>
            <p:ph type="sldNum" sz="quarter" idx="12"/>
          </p:nvPr>
        </p:nvSpPr>
        <p:spPr/>
        <p:txBody>
          <a:bodyPr/>
          <a:lstStyle/>
          <a:p>
            <a:fld id="{9F780C23-1FE9-43B3-B233-849A0BDE21C7}" type="slidenum">
              <a:rPr lang="en-US" smtClean="0"/>
              <a:t>53</a:t>
            </a:fld>
            <a:endParaRPr lang="en-US"/>
          </a:p>
        </p:txBody>
      </p:sp>
    </p:spTree>
    <p:extLst>
      <p:ext uri="{BB962C8B-B14F-4D97-AF65-F5344CB8AC3E}">
        <p14:creationId xmlns:p14="http://schemas.microsoft.com/office/powerpoint/2010/main" val="60309009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85B67B-BB5F-42B7-AC8F-4A19024850C1}"/>
              </a:ext>
            </a:extLst>
          </p:cNvPr>
          <p:cNvSpPr>
            <a:spLocks noGrp="1"/>
          </p:cNvSpPr>
          <p:nvPr>
            <p:ph type="title"/>
          </p:nvPr>
        </p:nvSpPr>
        <p:spPr/>
        <p:txBody>
          <a:bodyPr/>
          <a:lstStyle/>
          <a:p>
            <a:r>
              <a:rPr lang="en-US" dirty="0"/>
              <a:t>2018.Tangherloni.GenHap, page 4</a:t>
            </a:r>
          </a:p>
        </p:txBody>
      </p:sp>
      <p:pic>
        <p:nvPicPr>
          <p:cNvPr id="6" name="Picture 5">
            <a:extLst>
              <a:ext uri="{FF2B5EF4-FFF2-40B4-BE49-F238E27FC236}">
                <a16:creationId xmlns:a16="http://schemas.microsoft.com/office/drawing/2014/main" id="{E6C84AC4-1264-4990-BC26-5F60A527D1FD}"/>
              </a:ext>
            </a:extLst>
          </p:cNvPr>
          <p:cNvPicPr>
            <a:picLocks noChangeAspect="1"/>
          </p:cNvPicPr>
          <p:nvPr/>
        </p:nvPicPr>
        <p:blipFill>
          <a:blip r:embed="rId2"/>
          <a:stretch>
            <a:fillRect/>
          </a:stretch>
        </p:blipFill>
        <p:spPr>
          <a:xfrm>
            <a:off x="5841921" y="3597334"/>
            <a:ext cx="4117144" cy="3062443"/>
          </a:xfrm>
          <a:prstGeom prst="rect">
            <a:avLst/>
          </a:prstGeom>
        </p:spPr>
      </p:pic>
      <p:pic>
        <p:nvPicPr>
          <p:cNvPr id="7" name="Picture 6">
            <a:extLst>
              <a:ext uri="{FF2B5EF4-FFF2-40B4-BE49-F238E27FC236}">
                <a16:creationId xmlns:a16="http://schemas.microsoft.com/office/drawing/2014/main" id="{7C7E3C0F-4E7D-499F-A876-2A57D17EF6C4}"/>
              </a:ext>
            </a:extLst>
          </p:cNvPr>
          <p:cNvPicPr>
            <a:picLocks noChangeAspect="1"/>
          </p:cNvPicPr>
          <p:nvPr/>
        </p:nvPicPr>
        <p:blipFill>
          <a:blip r:embed="rId3"/>
          <a:stretch>
            <a:fillRect/>
          </a:stretch>
        </p:blipFill>
        <p:spPr>
          <a:xfrm>
            <a:off x="5835748" y="1339059"/>
            <a:ext cx="4123317" cy="2227101"/>
          </a:xfrm>
          <a:prstGeom prst="rect">
            <a:avLst/>
          </a:prstGeom>
        </p:spPr>
      </p:pic>
      <p:pic>
        <p:nvPicPr>
          <p:cNvPr id="10" name="Picture 9">
            <a:extLst>
              <a:ext uri="{FF2B5EF4-FFF2-40B4-BE49-F238E27FC236}">
                <a16:creationId xmlns:a16="http://schemas.microsoft.com/office/drawing/2014/main" id="{0FF774E5-C785-42D5-B519-58F1D188EE30}"/>
              </a:ext>
            </a:extLst>
          </p:cNvPr>
          <p:cNvPicPr>
            <a:picLocks noChangeAspect="1"/>
          </p:cNvPicPr>
          <p:nvPr/>
        </p:nvPicPr>
        <p:blipFill>
          <a:blip r:embed="rId4"/>
          <a:stretch>
            <a:fillRect/>
          </a:stretch>
        </p:blipFill>
        <p:spPr>
          <a:xfrm>
            <a:off x="130698" y="1322914"/>
            <a:ext cx="5426040" cy="5498387"/>
          </a:xfrm>
          <a:prstGeom prst="rect">
            <a:avLst/>
          </a:prstGeom>
        </p:spPr>
      </p:pic>
      <p:sp>
        <p:nvSpPr>
          <p:cNvPr id="3" name="Slide Number Placeholder 2">
            <a:extLst>
              <a:ext uri="{FF2B5EF4-FFF2-40B4-BE49-F238E27FC236}">
                <a16:creationId xmlns:a16="http://schemas.microsoft.com/office/drawing/2014/main" id="{53990B1F-020C-419B-B9C9-340D98A1934E}"/>
              </a:ext>
            </a:extLst>
          </p:cNvPr>
          <p:cNvSpPr>
            <a:spLocks noGrp="1"/>
          </p:cNvSpPr>
          <p:nvPr>
            <p:ph type="sldNum" sz="quarter" idx="12"/>
          </p:nvPr>
        </p:nvSpPr>
        <p:spPr/>
        <p:txBody>
          <a:bodyPr/>
          <a:lstStyle/>
          <a:p>
            <a:fld id="{9F780C23-1FE9-43B3-B233-849A0BDE21C7}" type="slidenum">
              <a:rPr lang="en-US" smtClean="0"/>
              <a:t>54</a:t>
            </a:fld>
            <a:endParaRPr lang="en-US"/>
          </a:p>
        </p:txBody>
      </p:sp>
    </p:spTree>
    <p:extLst>
      <p:ext uri="{BB962C8B-B14F-4D97-AF65-F5344CB8AC3E}">
        <p14:creationId xmlns:p14="http://schemas.microsoft.com/office/powerpoint/2010/main" val="3006729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86F8FE"/>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581441-D43A-42E6-BC02-E1D031F72A40}"/>
              </a:ext>
            </a:extLst>
          </p:cNvPr>
          <p:cNvSpPr>
            <a:spLocks noGrp="1"/>
          </p:cNvSpPr>
          <p:nvPr>
            <p:ph type="title"/>
          </p:nvPr>
        </p:nvSpPr>
        <p:spPr/>
        <p:txBody>
          <a:bodyPr/>
          <a:lstStyle/>
          <a:p>
            <a:r>
              <a:rPr lang="en-US" dirty="0"/>
              <a:t>2019.Majidian </a:t>
            </a:r>
            <a:r>
              <a:rPr lang="en-US" dirty="0" err="1"/>
              <a:t>HapSVT</a:t>
            </a:r>
            <a:endParaRPr lang="en-US" dirty="0"/>
          </a:p>
        </p:txBody>
      </p:sp>
      <p:pic>
        <p:nvPicPr>
          <p:cNvPr id="5" name="Content Placeholder 4">
            <a:extLst>
              <a:ext uri="{FF2B5EF4-FFF2-40B4-BE49-F238E27FC236}">
                <a16:creationId xmlns:a16="http://schemas.microsoft.com/office/drawing/2014/main" id="{39ED3A33-EFD7-4504-8701-8D237741BD77}"/>
              </a:ext>
            </a:extLst>
          </p:cNvPr>
          <p:cNvPicPr>
            <a:picLocks noGrp="1" noChangeAspect="1"/>
          </p:cNvPicPr>
          <p:nvPr>
            <p:ph idx="1"/>
          </p:nvPr>
        </p:nvPicPr>
        <p:blipFill>
          <a:blip r:embed="rId2"/>
          <a:stretch>
            <a:fillRect/>
          </a:stretch>
        </p:blipFill>
        <p:spPr>
          <a:xfrm>
            <a:off x="682073" y="1544947"/>
            <a:ext cx="5617273" cy="1620112"/>
          </a:xfrm>
          <a:prstGeom prst="rect">
            <a:avLst/>
          </a:prstGeom>
        </p:spPr>
      </p:pic>
      <p:sp>
        <p:nvSpPr>
          <p:cNvPr id="4" name="Slide Number Placeholder 3">
            <a:extLst>
              <a:ext uri="{FF2B5EF4-FFF2-40B4-BE49-F238E27FC236}">
                <a16:creationId xmlns:a16="http://schemas.microsoft.com/office/drawing/2014/main" id="{1148DE9C-C5A6-4E5D-9E1F-6FB048C66122}"/>
              </a:ext>
            </a:extLst>
          </p:cNvPr>
          <p:cNvSpPr>
            <a:spLocks noGrp="1"/>
          </p:cNvSpPr>
          <p:nvPr>
            <p:ph type="sldNum" sz="quarter" idx="12"/>
          </p:nvPr>
        </p:nvSpPr>
        <p:spPr/>
        <p:txBody>
          <a:bodyPr/>
          <a:lstStyle/>
          <a:p>
            <a:fld id="{9F780C23-1FE9-43B3-B233-849A0BDE21C7}" type="slidenum">
              <a:rPr lang="en-US" smtClean="0"/>
              <a:t>55</a:t>
            </a:fld>
            <a:endParaRPr lang="en-US"/>
          </a:p>
        </p:txBody>
      </p:sp>
      <p:pic>
        <p:nvPicPr>
          <p:cNvPr id="7" name="Picture 6">
            <a:extLst>
              <a:ext uri="{FF2B5EF4-FFF2-40B4-BE49-F238E27FC236}">
                <a16:creationId xmlns:a16="http://schemas.microsoft.com/office/drawing/2014/main" id="{19A5C366-D9B6-484B-956E-DEE94347D6D5}"/>
              </a:ext>
            </a:extLst>
          </p:cNvPr>
          <p:cNvPicPr>
            <a:picLocks noChangeAspect="1"/>
          </p:cNvPicPr>
          <p:nvPr/>
        </p:nvPicPr>
        <p:blipFill>
          <a:blip r:embed="rId3"/>
          <a:stretch>
            <a:fillRect/>
          </a:stretch>
        </p:blipFill>
        <p:spPr>
          <a:xfrm>
            <a:off x="682073" y="3399599"/>
            <a:ext cx="5480188" cy="2956752"/>
          </a:xfrm>
          <a:prstGeom prst="rect">
            <a:avLst/>
          </a:prstGeom>
        </p:spPr>
      </p:pic>
      <p:pic>
        <p:nvPicPr>
          <p:cNvPr id="8" name="Picture 7">
            <a:extLst>
              <a:ext uri="{FF2B5EF4-FFF2-40B4-BE49-F238E27FC236}">
                <a16:creationId xmlns:a16="http://schemas.microsoft.com/office/drawing/2014/main" id="{0399AD3E-AAD7-45C9-AC86-8F994E3680EB}"/>
              </a:ext>
            </a:extLst>
          </p:cNvPr>
          <p:cNvPicPr>
            <a:picLocks noChangeAspect="1"/>
          </p:cNvPicPr>
          <p:nvPr/>
        </p:nvPicPr>
        <p:blipFill>
          <a:blip r:embed="rId4"/>
          <a:stretch>
            <a:fillRect/>
          </a:stretch>
        </p:blipFill>
        <p:spPr>
          <a:xfrm>
            <a:off x="6403490" y="1544947"/>
            <a:ext cx="5350360" cy="2559981"/>
          </a:xfrm>
          <a:prstGeom prst="rect">
            <a:avLst/>
          </a:prstGeom>
        </p:spPr>
      </p:pic>
    </p:spTree>
    <p:extLst>
      <p:ext uri="{BB962C8B-B14F-4D97-AF65-F5344CB8AC3E}">
        <p14:creationId xmlns:p14="http://schemas.microsoft.com/office/powerpoint/2010/main" val="268024801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86F8FE"/>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6D90EE-205F-4586-AB5E-6D08DA5656D7}"/>
              </a:ext>
            </a:extLst>
          </p:cNvPr>
          <p:cNvSpPr>
            <a:spLocks noGrp="1"/>
          </p:cNvSpPr>
          <p:nvPr>
            <p:ph type="title"/>
          </p:nvPr>
        </p:nvSpPr>
        <p:spPr/>
        <p:txBody>
          <a:bodyPr/>
          <a:lstStyle/>
          <a:p>
            <a:r>
              <a:rPr lang="en-US" dirty="0"/>
              <a:t>2019.Majidian, </a:t>
            </a:r>
            <a:r>
              <a:rPr lang="en-US" dirty="0" err="1"/>
              <a:t>HapNuc</a:t>
            </a:r>
            <a:r>
              <a:rPr lang="en-US" dirty="0"/>
              <a:t> </a:t>
            </a:r>
          </a:p>
        </p:txBody>
      </p:sp>
      <p:pic>
        <p:nvPicPr>
          <p:cNvPr id="5" name="Content Placeholder 4">
            <a:extLst>
              <a:ext uri="{FF2B5EF4-FFF2-40B4-BE49-F238E27FC236}">
                <a16:creationId xmlns:a16="http://schemas.microsoft.com/office/drawing/2014/main" id="{098456B1-0449-43A1-A0F5-320572A12492}"/>
              </a:ext>
            </a:extLst>
          </p:cNvPr>
          <p:cNvPicPr>
            <a:picLocks noGrp="1" noChangeAspect="1"/>
          </p:cNvPicPr>
          <p:nvPr>
            <p:ph idx="1"/>
          </p:nvPr>
        </p:nvPicPr>
        <p:blipFill>
          <a:blip r:embed="rId2"/>
          <a:stretch>
            <a:fillRect/>
          </a:stretch>
        </p:blipFill>
        <p:spPr>
          <a:xfrm>
            <a:off x="2009775" y="2291556"/>
            <a:ext cx="8172450" cy="3419475"/>
          </a:xfrm>
          <a:prstGeom prst="rect">
            <a:avLst/>
          </a:prstGeom>
        </p:spPr>
      </p:pic>
      <p:sp>
        <p:nvSpPr>
          <p:cNvPr id="4" name="Slide Number Placeholder 3">
            <a:extLst>
              <a:ext uri="{FF2B5EF4-FFF2-40B4-BE49-F238E27FC236}">
                <a16:creationId xmlns:a16="http://schemas.microsoft.com/office/drawing/2014/main" id="{7063D207-96F9-4424-99C8-72EAF21636A9}"/>
              </a:ext>
            </a:extLst>
          </p:cNvPr>
          <p:cNvSpPr>
            <a:spLocks noGrp="1"/>
          </p:cNvSpPr>
          <p:nvPr>
            <p:ph type="sldNum" sz="quarter" idx="12"/>
          </p:nvPr>
        </p:nvSpPr>
        <p:spPr/>
        <p:txBody>
          <a:bodyPr/>
          <a:lstStyle/>
          <a:p>
            <a:fld id="{9F780C23-1FE9-43B3-B233-849A0BDE21C7}" type="slidenum">
              <a:rPr lang="en-US" smtClean="0"/>
              <a:t>56</a:t>
            </a:fld>
            <a:endParaRPr lang="en-US"/>
          </a:p>
        </p:txBody>
      </p:sp>
    </p:spTree>
    <p:extLst>
      <p:ext uri="{BB962C8B-B14F-4D97-AF65-F5344CB8AC3E}">
        <p14:creationId xmlns:p14="http://schemas.microsoft.com/office/powerpoint/2010/main" val="47708800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86F8FE"/>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F0BA2-F290-4AE5-A85F-176CCBBD9952}"/>
              </a:ext>
            </a:extLst>
          </p:cNvPr>
          <p:cNvSpPr>
            <a:spLocks noGrp="1"/>
          </p:cNvSpPr>
          <p:nvPr>
            <p:ph type="title"/>
          </p:nvPr>
        </p:nvSpPr>
        <p:spPr/>
        <p:txBody>
          <a:bodyPr/>
          <a:lstStyle/>
          <a:p>
            <a:r>
              <a:rPr lang="en-US" dirty="0"/>
              <a:t>2019.Majidian, </a:t>
            </a:r>
            <a:r>
              <a:rPr lang="en-US" dirty="0" err="1"/>
              <a:t>HapOPT</a:t>
            </a:r>
            <a:endParaRPr lang="en-US" dirty="0"/>
          </a:p>
        </p:txBody>
      </p:sp>
      <p:pic>
        <p:nvPicPr>
          <p:cNvPr id="5" name="Content Placeholder 4">
            <a:extLst>
              <a:ext uri="{FF2B5EF4-FFF2-40B4-BE49-F238E27FC236}">
                <a16:creationId xmlns:a16="http://schemas.microsoft.com/office/drawing/2014/main" id="{7971CE38-01B8-4232-A6DD-203EE08CAFBE}"/>
              </a:ext>
            </a:extLst>
          </p:cNvPr>
          <p:cNvPicPr>
            <a:picLocks noGrp="1" noChangeAspect="1"/>
          </p:cNvPicPr>
          <p:nvPr>
            <p:ph idx="1"/>
          </p:nvPr>
        </p:nvPicPr>
        <p:blipFill>
          <a:blip r:embed="rId2"/>
          <a:stretch>
            <a:fillRect/>
          </a:stretch>
        </p:blipFill>
        <p:spPr>
          <a:xfrm>
            <a:off x="359051" y="2366549"/>
            <a:ext cx="5585138" cy="2733709"/>
          </a:xfrm>
          <a:prstGeom prst="rect">
            <a:avLst/>
          </a:prstGeom>
        </p:spPr>
      </p:pic>
      <p:sp>
        <p:nvSpPr>
          <p:cNvPr id="4" name="Slide Number Placeholder 3">
            <a:extLst>
              <a:ext uri="{FF2B5EF4-FFF2-40B4-BE49-F238E27FC236}">
                <a16:creationId xmlns:a16="http://schemas.microsoft.com/office/drawing/2014/main" id="{278C7135-41E0-4F53-A3B4-42FDDFD46B06}"/>
              </a:ext>
            </a:extLst>
          </p:cNvPr>
          <p:cNvSpPr>
            <a:spLocks noGrp="1"/>
          </p:cNvSpPr>
          <p:nvPr>
            <p:ph type="sldNum" sz="quarter" idx="12"/>
          </p:nvPr>
        </p:nvSpPr>
        <p:spPr/>
        <p:txBody>
          <a:bodyPr/>
          <a:lstStyle/>
          <a:p>
            <a:fld id="{9F780C23-1FE9-43B3-B233-849A0BDE21C7}" type="slidenum">
              <a:rPr lang="en-US" smtClean="0"/>
              <a:t>57</a:t>
            </a:fld>
            <a:endParaRPr lang="en-US"/>
          </a:p>
        </p:txBody>
      </p:sp>
      <p:pic>
        <p:nvPicPr>
          <p:cNvPr id="6" name="Picture 5">
            <a:extLst>
              <a:ext uri="{FF2B5EF4-FFF2-40B4-BE49-F238E27FC236}">
                <a16:creationId xmlns:a16="http://schemas.microsoft.com/office/drawing/2014/main" id="{98C90E59-7113-402B-8273-8957BC41DC9A}"/>
              </a:ext>
            </a:extLst>
          </p:cNvPr>
          <p:cNvPicPr>
            <a:picLocks noChangeAspect="1"/>
          </p:cNvPicPr>
          <p:nvPr/>
        </p:nvPicPr>
        <p:blipFill>
          <a:blip r:embed="rId3"/>
          <a:stretch>
            <a:fillRect/>
          </a:stretch>
        </p:blipFill>
        <p:spPr>
          <a:xfrm>
            <a:off x="5944189" y="2366549"/>
            <a:ext cx="6083927" cy="2298216"/>
          </a:xfrm>
          <a:prstGeom prst="rect">
            <a:avLst/>
          </a:prstGeom>
        </p:spPr>
      </p:pic>
    </p:spTree>
    <p:extLst>
      <p:ext uri="{BB962C8B-B14F-4D97-AF65-F5344CB8AC3E}">
        <p14:creationId xmlns:p14="http://schemas.microsoft.com/office/powerpoint/2010/main" val="36519747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E3B829-E8B7-4DF8-B7C1-5A9B9E58D84A}"/>
              </a:ext>
            </a:extLst>
          </p:cNvPr>
          <p:cNvSpPr>
            <a:spLocks noGrp="1"/>
          </p:cNvSpPr>
          <p:nvPr>
            <p:ph type="title"/>
          </p:nvPr>
        </p:nvSpPr>
        <p:spPr/>
        <p:txBody>
          <a:bodyPr/>
          <a:lstStyle/>
          <a:p>
            <a:r>
              <a:rPr lang="en-US" dirty="0"/>
              <a:t>SC.2018.Satas, page 3</a:t>
            </a:r>
          </a:p>
        </p:txBody>
      </p:sp>
      <p:pic>
        <p:nvPicPr>
          <p:cNvPr id="5" name="Content Placeholder 4">
            <a:extLst>
              <a:ext uri="{FF2B5EF4-FFF2-40B4-BE49-F238E27FC236}">
                <a16:creationId xmlns:a16="http://schemas.microsoft.com/office/drawing/2014/main" id="{CD9D2CBA-A718-4345-8AFA-581541545290}"/>
              </a:ext>
            </a:extLst>
          </p:cNvPr>
          <p:cNvPicPr>
            <a:picLocks noGrp="1" noChangeAspect="1"/>
          </p:cNvPicPr>
          <p:nvPr>
            <p:ph idx="1"/>
          </p:nvPr>
        </p:nvPicPr>
        <p:blipFill>
          <a:blip r:embed="rId2"/>
          <a:stretch>
            <a:fillRect/>
          </a:stretch>
        </p:blipFill>
        <p:spPr>
          <a:xfrm>
            <a:off x="838200" y="2005012"/>
            <a:ext cx="5101568" cy="4351338"/>
          </a:xfrm>
          <a:prstGeom prst="rect">
            <a:avLst/>
          </a:prstGeom>
        </p:spPr>
      </p:pic>
      <p:sp>
        <p:nvSpPr>
          <p:cNvPr id="3" name="Slide Number Placeholder 2">
            <a:extLst>
              <a:ext uri="{FF2B5EF4-FFF2-40B4-BE49-F238E27FC236}">
                <a16:creationId xmlns:a16="http://schemas.microsoft.com/office/drawing/2014/main" id="{171EE163-0BFE-4B13-A79F-FAC180622642}"/>
              </a:ext>
            </a:extLst>
          </p:cNvPr>
          <p:cNvSpPr>
            <a:spLocks noGrp="1"/>
          </p:cNvSpPr>
          <p:nvPr>
            <p:ph type="sldNum" sz="quarter" idx="12"/>
          </p:nvPr>
        </p:nvSpPr>
        <p:spPr/>
        <p:txBody>
          <a:bodyPr/>
          <a:lstStyle/>
          <a:p>
            <a:fld id="{9F780C23-1FE9-43B3-B233-849A0BDE21C7}" type="slidenum">
              <a:rPr lang="en-US" smtClean="0"/>
              <a:t>58</a:t>
            </a:fld>
            <a:endParaRPr lang="en-US"/>
          </a:p>
        </p:txBody>
      </p:sp>
    </p:spTree>
    <p:extLst>
      <p:ext uri="{BB962C8B-B14F-4D97-AF65-F5344CB8AC3E}">
        <p14:creationId xmlns:p14="http://schemas.microsoft.com/office/powerpoint/2010/main" val="16252440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DABC1A-2FB7-4B28-98B8-DBC62EB0204D}"/>
              </a:ext>
            </a:extLst>
          </p:cNvPr>
          <p:cNvSpPr>
            <a:spLocks noGrp="1"/>
          </p:cNvSpPr>
          <p:nvPr>
            <p:ph type="title"/>
          </p:nvPr>
        </p:nvSpPr>
        <p:spPr/>
        <p:txBody>
          <a:bodyPr>
            <a:normAutofit/>
          </a:bodyPr>
          <a:lstStyle/>
          <a:p>
            <a:r>
              <a:rPr lang="en-US" dirty="0"/>
              <a:t>(2007.BEAGLE, page 2, last paragraph)</a:t>
            </a:r>
            <a:br>
              <a:rPr lang="en-US" dirty="0"/>
            </a:br>
            <a:r>
              <a:rPr lang="en-US" sz="2000" dirty="0"/>
              <a:t>Model: HMM</a:t>
            </a:r>
            <a:br>
              <a:rPr lang="en-US" sz="2000" dirty="0"/>
            </a:br>
            <a:r>
              <a:rPr lang="en-US" sz="2000" dirty="0"/>
              <a:t>Input: Phased data</a:t>
            </a:r>
            <a:endParaRPr lang="en-US" dirty="0"/>
          </a:p>
        </p:txBody>
      </p:sp>
      <p:sp>
        <p:nvSpPr>
          <p:cNvPr id="3" name="Content Placeholder 2">
            <a:extLst>
              <a:ext uri="{FF2B5EF4-FFF2-40B4-BE49-F238E27FC236}">
                <a16:creationId xmlns:a16="http://schemas.microsoft.com/office/drawing/2014/main" id="{0A732D4F-F3F5-4BD8-8742-4FD7F10E00AD}"/>
              </a:ext>
            </a:extLst>
          </p:cNvPr>
          <p:cNvSpPr>
            <a:spLocks noGrp="1"/>
          </p:cNvSpPr>
          <p:nvPr>
            <p:ph sz="half" idx="1"/>
          </p:nvPr>
        </p:nvSpPr>
        <p:spPr/>
        <p:txBody>
          <a:bodyPr>
            <a:normAutofit fontScale="70000" lnSpcReduction="20000"/>
          </a:bodyPr>
          <a:lstStyle/>
          <a:p>
            <a:r>
              <a:rPr lang="en-US" dirty="0"/>
              <a:t>“Correlation between markers is a localized phenomenon, since LD decays with distance. If this localization is not considered when genotype data are phased over an extended region, noise will be introduced by sampling variation, resulting in apparent correlations observed between distant markers, which reduces the accuracy of the haplotype inference. Existing approaches to this problem include explicitly modeling the recombination in the coalescent model,15 using haplotype blocks,11,13 taking a sliding window approach with window size varying with LD structure,16 employing an HMM,7 and using frequent haplotype fragments.8 Our approach to making use of the localized LD structure is a localized haplotype-cluster model,1,12 which empirically models haplotype frequencies on a local scale”</a:t>
            </a:r>
          </a:p>
        </p:txBody>
      </p:sp>
      <p:sp>
        <p:nvSpPr>
          <p:cNvPr id="4" name="Slide Number Placeholder 3">
            <a:extLst>
              <a:ext uri="{FF2B5EF4-FFF2-40B4-BE49-F238E27FC236}">
                <a16:creationId xmlns:a16="http://schemas.microsoft.com/office/drawing/2014/main" id="{A6F2C361-EEB9-4205-BFE7-DF23D1CB1803}"/>
              </a:ext>
            </a:extLst>
          </p:cNvPr>
          <p:cNvSpPr>
            <a:spLocks noGrp="1"/>
          </p:cNvSpPr>
          <p:nvPr>
            <p:ph type="sldNum" sz="quarter" idx="12"/>
          </p:nvPr>
        </p:nvSpPr>
        <p:spPr/>
        <p:txBody>
          <a:bodyPr/>
          <a:lstStyle/>
          <a:p>
            <a:fld id="{9F780C23-1FE9-43B3-B233-849A0BDE21C7}" type="slidenum">
              <a:rPr lang="en-US" smtClean="0"/>
              <a:t>5</a:t>
            </a:fld>
            <a:endParaRPr lang="en-US"/>
          </a:p>
        </p:txBody>
      </p:sp>
    </p:spTree>
    <p:extLst>
      <p:ext uri="{BB962C8B-B14F-4D97-AF65-F5344CB8AC3E}">
        <p14:creationId xmlns:p14="http://schemas.microsoft.com/office/powerpoint/2010/main" val="74708740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BA1074-B82C-4972-A0BA-16EACF003541}"/>
              </a:ext>
            </a:extLst>
          </p:cNvPr>
          <p:cNvSpPr>
            <a:spLocks noGrp="1"/>
          </p:cNvSpPr>
          <p:nvPr>
            <p:ph type="title"/>
          </p:nvPr>
        </p:nvSpPr>
        <p:spPr/>
        <p:txBody>
          <a:bodyPr/>
          <a:lstStyle/>
          <a:p>
            <a:r>
              <a:rPr lang="en-US" dirty="0"/>
              <a:t>SC.2018.Guo, page 2</a:t>
            </a:r>
          </a:p>
        </p:txBody>
      </p:sp>
      <p:pic>
        <p:nvPicPr>
          <p:cNvPr id="5" name="Content Placeholder 4">
            <a:extLst>
              <a:ext uri="{FF2B5EF4-FFF2-40B4-BE49-F238E27FC236}">
                <a16:creationId xmlns:a16="http://schemas.microsoft.com/office/drawing/2014/main" id="{F5FC39D9-9B67-4094-A949-9D780B78870E}"/>
              </a:ext>
            </a:extLst>
          </p:cNvPr>
          <p:cNvPicPr>
            <a:picLocks noGrp="1" noChangeAspect="1"/>
          </p:cNvPicPr>
          <p:nvPr>
            <p:ph idx="1"/>
          </p:nvPr>
        </p:nvPicPr>
        <p:blipFill>
          <a:blip r:embed="rId2"/>
          <a:stretch>
            <a:fillRect/>
          </a:stretch>
        </p:blipFill>
        <p:spPr>
          <a:xfrm>
            <a:off x="838200" y="2005012"/>
            <a:ext cx="4534163" cy="3910453"/>
          </a:xfrm>
          <a:prstGeom prst="rect">
            <a:avLst/>
          </a:prstGeom>
        </p:spPr>
      </p:pic>
      <p:pic>
        <p:nvPicPr>
          <p:cNvPr id="6" name="Picture 5">
            <a:extLst>
              <a:ext uri="{FF2B5EF4-FFF2-40B4-BE49-F238E27FC236}">
                <a16:creationId xmlns:a16="http://schemas.microsoft.com/office/drawing/2014/main" id="{6CEAAB88-9495-4696-8876-1A8D94A8F818}"/>
              </a:ext>
            </a:extLst>
          </p:cNvPr>
          <p:cNvPicPr>
            <a:picLocks noChangeAspect="1"/>
          </p:cNvPicPr>
          <p:nvPr/>
        </p:nvPicPr>
        <p:blipFill>
          <a:blip r:embed="rId3"/>
          <a:stretch>
            <a:fillRect/>
          </a:stretch>
        </p:blipFill>
        <p:spPr>
          <a:xfrm>
            <a:off x="5545016" y="2005013"/>
            <a:ext cx="3985914" cy="4297314"/>
          </a:xfrm>
          <a:prstGeom prst="rect">
            <a:avLst/>
          </a:prstGeom>
        </p:spPr>
      </p:pic>
      <p:sp>
        <p:nvSpPr>
          <p:cNvPr id="3" name="Slide Number Placeholder 2">
            <a:extLst>
              <a:ext uri="{FF2B5EF4-FFF2-40B4-BE49-F238E27FC236}">
                <a16:creationId xmlns:a16="http://schemas.microsoft.com/office/drawing/2014/main" id="{F8848D6C-DF6D-4398-A9F3-86CA731F1BAE}"/>
              </a:ext>
            </a:extLst>
          </p:cNvPr>
          <p:cNvSpPr>
            <a:spLocks noGrp="1"/>
          </p:cNvSpPr>
          <p:nvPr>
            <p:ph type="sldNum" sz="quarter" idx="12"/>
          </p:nvPr>
        </p:nvSpPr>
        <p:spPr/>
        <p:txBody>
          <a:bodyPr/>
          <a:lstStyle/>
          <a:p>
            <a:fld id="{9F780C23-1FE9-43B3-B233-849A0BDE21C7}" type="slidenum">
              <a:rPr lang="en-US" smtClean="0"/>
              <a:t>59</a:t>
            </a:fld>
            <a:endParaRPr lang="en-US"/>
          </a:p>
        </p:txBody>
      </p:sp>
    </p:spTree>
    <p:extLst>
      <p:ext uri="{BB962C8B-B14F-4D97-AF65-F5344CB8AC3E}">
        <p14:creationId xmlns:p14="http://schemas.microsoft.com/office/powerpoint/2010/main" val="248112675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77488E-E900-4928-9DE6-CA310A7D81D1}"/>
              </a:ext>
            </a:extLst>
          </p:cNvPr>
          <p:cNvSpPr>
            <a:spLocks noGrp="1"/>
          </p:cNvSpPr>
          <p:nvPr>
            <p:ph type="title"/>
          </p:nvPr>
        </p:nvSpPr>
        <p:spPr/>
        <p:txBody>
          <a:bodyPr/>
          <a:lstStyle/>
          <a:p>
            <a:r>
              <a:rPr lang="en-US" dirty="0"/>
              <a:t>SC.2017.Chu, page 1</a:t>
            </a:r>
          </a:p>
        </p:txBody>
      </p:sp>
      <p:pic>
        <p:nvPicPr>
          <p:cNvPr id="5" name="Content Placeholder 4">
            <a:extLst>
              <a:ext uri="{FF2B5EF4-FFF2-40B4-BE49-F238E27FC236}">
                <a16:creationId xmlns:a16="http://schemas.microsoft.com/office/drawing/2014/main" id="{68A05CE6-9F3C-4F1A-8773-1C8D562DB800}"/>
              </a:ext>
            </a:extLst>
          </p:cNvPr>
          <p:cNvPicPr>
            <a:picLocks noGrp="1" noChangeAspect="1"/>
          </p:cNvPicPr>
          <p:nvPr>
            <p:ph idx="1"/>
          </p:nvPr>
        </p:nvPicPr>
        <p:blipFill>
          <a:blip r:embed="rId2"/>
          <a:stretch>
            <a:fillRect/>
          </a:stretch>
        </p:blipFill>
        <p:spPr>
          <a:xfrm>
            <a:off x="838200" y="1847850"/>
            <a:ext cx="5796051" cy="4351338"/>
          </a:xfrm>
          <a:prstGeom prst="rect">
            <a:avLst/>
          </a:prstGeom>
        </p:spPr>
      </p:pic>
      <p:sp>
        <p:nvSpPr>
          <p:cNvPr id="3" name="Slide Number Placeholder 2">
            <a:extLst>
              <a:ext uri="{FF2B5EF4-FFF2-40B4-BE49-F238E27FC236}">
                <a16:creationId xmlns:a16="http://schemas.microsoft.com/office/drawing/2014/main" id="{B527C28B-A25C-4D98-8FCE-B6CA10242E12}"/>
              </a:ext>
            </a:extLst>
          </p:cNvPr>
          <p:cNvSpPr>
            <a:spLocks noGrp="1"/>
          </p:cNvSpPr>
          <p:nvPr>
            <p:ph type="sldNum" sz="quarter" idx="12"/>
          </p:nvPr>
        </p:nvSpPr>
        <p:spPr/>
        <p:txBody>
          <a:bodyPr/>
          <a:lstStyle/>
          <a:p>
            <a:fld id="{9F780C23-1FE9-43B3-B233-849A0BDE21C7}" type="slidenum">
              <a:rPr lang="en-US" smtClean="0"/>
              <a:t>60</a:t>
            </a:fld>
            <a:endParaRPr lang="en-US"/>
          </a:p>
        </p:txBody>
      </p:sp>
    </p:spTree>
    <p:extLst>
      <p:ext uri="{BB962C8B-B14F-4D97-AF65-F5344CB8AC3E}">
        <p14:creationId xmlns:p14="http://schemas.microsoft.com/office/powerpoint/2010/main" val="399918691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398C59-41A5-43F0-B486-D2482C9954EB}"/>
              </a:ext>
            </a:extLst>
          </p:cNvPr>
          <p:cNvSpPr>
            <a:spLocks noGrp="1"/>
          </p:cNvSpPr>
          <p:nvPr>
            <p:ph type="title"/>
          </p:nvPr>
        </p:nvSpPr>
        <p:spPr/>
        <p:txBody>
          <a:bodyPr/>
          <a:lstStyle/>
          <a:p>
            <a:r>
              <a:rPr lang="en-US" dirty="0"/>
              <a:t>Poly.2015.Das.SDhaP, page 4</a:t>
            </a:r>
          </a:p>
        </p:txBody>
      </p:sp>
      <p:pic>
        <p:nvPicPr>
          <p:cNvPr id="5" name="Content Placeholder 4">
            <a:extLst>
              <a:ext uri="{FF2B5EF4-FFF2-40B4-BE49-F238E27FC236}">
                <a16:creationId xmlns:a16="http://schemas.microsoft.com/office/drawing/2014/main" id="{68DCA117-64A7-47FF-AEE6-E5B846934D7F}"/>
              </a:ext>
            </a:extLst>
          </p:cNvPr>
          <p:cNvPicPr>
            <a:picLocks noGrp="1" noChangeAspect="1"/>
          </p:cNvPicPr>
          <p:nvPr>
            <p:ph idx="1"/>
          </p:nvPr>
        </p:nvPicPr>
        <p:blipFill>
          <a:blip r:embed="rId2"/>
          <a:stretch>
            <a:fillRect/>
          </a:stretch>
        </p:blipFill>
        <p:spPr>
          <a:xfrm>
            <a:off x="915573" y="1354139"/>
            <a:ext cx="3376094" cy="2254224"/>
          </a:xfrm>
          <a:prstGeom prst="rect">
            <a:avLst/>
          </a:prstGeom>
        </p:spPr>
      </p:pic>
      <p:pic>
        <p:nvPicPr>
          <p:cNvPr id="6" name="Picture 5">
            <a:extLst>
              <a:ext uri="{FF2B5EF4-FFF2-40B4-BE49-F238E27FC236}">
                <a16:creationId xmlns:a16="http://schemas.microsoft.com/office/drawing/2014/main" id="{F864BF69-3644-4876-BFBD-A7447889FC4C}"/>
              </a:ext>
            </a:extLst>
          </p:cNvPr>
          <p:cNvPicPr>
            <a:picLocks noChangeAspect="1"/>
          </p:cNvPicPr>
          <p:nvPr/>
        </p:nvPicPr>
        <p:blipFill>
          <a:blip r:embed="rId3"/>
          <a:stretch>
            <a:fillRect/>
          </a:stretch>
        </p:blipFill>
        <p:spPr>
          <a:xfrm>
            <a:off x="915573" y="3741980"/>
            <a:ext cx="3376094" cy="2796932"/>
          </a:xfrm>
          <a:prstGeom prst="rect">
            <a:avLst/>
          </a:prstGeom>
        </p:spPr>
      </p:pic>
      <p:pic>
        <p:nvPicPr>
          <p:cNvPr id="7" name="Picture 6">
            <a:extLst>
              <a:ext uri="{FF2B5EF4-FFF2-40B4-BE49-F238E27FC236}">
                <a16:creationId xmlns:a16="http://schemas.microsoft.com/office/drawing/2014/main" id="{2EB18A57-95EF-43D4-BA30-980F88800FAA}"/>
              </a:ext>
            </a:extLst>
          </p:cNvPr>
          <p:cNvPicPr>
            <a:picLocks noChangeAspect="1"/>
          </p:cNvPicPr>
          <p:nvPr/>
        </p:nvPicPr>
        <p:blipFill>
          <a:blip r:embed="rId4"/>
          <a:stretch>
            <a:fillRect/>
          </a:stretch>
        </p:blipFill>
        <p:spPr>
          <a:xfrm>
            <a:off x="5205046" y="1498600"/>
            <a:ext cx="4591050" cy="4857750"/>
          </a:xfrm>
          <a:prstGeom prst="rect">
            <a:avLst/>
          </a:prstGeom>
        </p:spPr>
      </p:pic>
      <p:sp>
        <p:nvSpPr>
          <p:cNvPr id="3" name="Slide Number Placeholder 2">
            <a:extLst>
              <a:ext uri="{FF2B5EF4-FFF2-40B4-BE49-F238E27FC236}">
                <a16:creationId xmlns:a16="http://schemas.microsoft.com/office/drawing/2014/main" id="{AE5FC518-2D00-4287-82F1-93BC9F3B908F}"/>
              </a:ext>
            </a:extLst>
          </p:cNvPr>
          <p:cNvSpPr>
            <a:spLocks noGrp="1"/>
          </p:cNvSpPr>
          <p:nvPr>
            <p:ph type="sldNum" sz="quarter" idx="12"/>
          </p:nvPr>
        </p:nvSpPr>
        <p:spPr/>
        <p:txBody>
          <a:bodyPr/>
          <a:lstStyle/>
          <a:p>
            <a:fld id="{9F780C23-1FE9-43B3-B233-849A0BDE21C7}" type="slidenum">
              <a:rPr lang="en-US" smtClean="0"/>
              <a:t>61</a:t>
            </a:fld>
            <a:endParaRPr lang="en-US"/>
          </a:p>
        </p:txBody>
      </p:sp>
    </p:spTree>
    <p:extLst>
      <p:ext uri="{BB962C8B-B14F-4D97-AF65-F5344CB8AC3E}">
        <p14:creationId xmlns:p14="http://schemas.microsoft.com/office/powerpoint/2010/main" val="46402317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DE3A3D-8436-40F7-8AAB-C25C554EACBB}"/>
              </a:ext>
            </a:extLst>
          </p:cNvPr>
          <p:cNvSpPr>
            <a:spLocks noGrp="1"/>
          </p:cNvSpPr>
          <p:nvPr>
            <p:ph type="title"/>
          </p:nvPr>
        </p:nvSpPr>
        <p:spPr/>
        <p:txBody>
          <a:bodyPr/>
          <a:lstStyle/>
          <a:p>
            <a:r>
              <a:rPr lang="en-US" dirty="0"/>
              <a:t>Poly.2018.Hashemi.AltHap, page 3</a:t>
            </a:r>
          </a:p>
        </p:txBody>
      </p:sp>
      <p:pic>
        <p:nvPicPr>
          <p:cNvPr id="5" name="Content Placeholder 4">
            <a:extLst>
              <a:ext uri="{FF2B5EF4-FFF2-40B4-BE49-F238E27FC236}">
                <a16:creationId xmlns:a16="http://schemas.microsoft.com/office/drawing/2014/main" id="{39C13606-2674-4322-B8F6-11E9FAF2054C}"/>
              </a:ext>
            </a:extLst>
          </p:cNvPr>
          <p:cNvPicPr>
            <a:picLocks noGrp="1" noChangeAspect="1"/>
          </p:cNvPicPr>
          <p:nvPr>
            <p:ph idx="1"/>
          </p:nvPr>
        </p:nvPicPr>
        <p:blipFill>
          <a:blip r:embed="rId2"/>
          <a:stretch>
            <a:fillRect/>
          </a:stretch>
        </p:blipFill>
        <p:spPr>
          <a:xfrm>
            <a:off x="940356" y="1413991"/>
            <a:ext cx="3357323" cy="5219056"/>
          </a:xfrm>
          <a:prstGeom prst="rect">
            <a:avLst/>
          </a:prstGeom>
        </p:spPr>
      </p:pic>
      <p:pic>
        <p:nvPicPr>
          <p:cNvPr id="6" name="Picture 5">
            <a:extLst>
              <a:ext uri="{FF2B5EF4-FFF2-40B4-BE49-F238E27FC236}">
                <a16:creationId xmlns:a16="http://schemas.microsoft.com/office/drawing/2014/main" id="{5CCA67F7-7DA9-48E7-AD48-69F0A1CBDCF8}"/>
              </a:ext>
            </a:extLst>
          </p:cNvPr>
          <p:cNvPicPr>
            <a:picLocks noChangeAspect="1"/>
          </p:cNvPicPr>
          <p:nvPr/>
        </p:nvPicPr>
        <p:blipFill>
          <a:blip r:embed="rId3"/>
          <a:stretch>
            <a:fillRect/>
          </a:stretch>
        </p:blipFill>
        <p:spPr>
          <a:xfrm>
            <a:off x="4514191" y="2391697"/>
            <a:ext cx="2913551" cy="2957282"/>
          </a:xfrm>
          <a:prstGeom prst="rect">
            <a:avLst/>
          </a:prstGeom>
        </p:spPr>
      </p:pic>
      <p:pic>
        <p:nvPicPr>
          <p:cNvPr id="7" name="Picture 6">
            <a:extLst>
              <a:ext uri="{FF2B5EF4-FFF2-40B4-BE49-F238E27FC236}">
                <a16:creationId xmlns:a16="http://schemas.microsoft.com/office/drawing/2014/main" id="{6832B874-6A97-4C34-98F8-6213B4221447}"/>
              </a:ext>
            </a:extLst>
          </p:cNvPr>
          <p:cNvPicPr>
            <a:picLocks noChangeAspect="1"/>
          </p:cNvPicPr>
          <p:nvPr/>
        </p:nvPicPr>
        <p:blipFill>
          <a:blip r:embed="rId4"/>
          <a:stretch>
            <a:fillRect/>
          </a:stretch>
        </p:blipFill>
        <p:spPr>
          <a:xfrm>
            <a:off x="7821051" y="1787867"/>
            <a:ext cx="3700389" cy="4471303"/>
          </a:xfrm>
          <a:prstGeom prst="rect">
            <a:avLst/>
          </a:prstGeom>
        </p:spPr>
      </p:pic>
      <p:sp>
        <p:nvSpPr>
          <p:cNvPr id="3" name="Slide Number Placeholder 2">
            <a:extLst>
              <a:ext uri="{FF2B5EF4-FFF2-40B4-BE49-F238E27FC236}">
                <a16:creationId xmlns:a16="http://schemas.microsoft.com/office/drawing/2014/main" id="{17BF6EDF-DCDF-47A7-A7DE-501FE902B190}"/>
              </a:ext>
            </a:extLst>
          </p:cNvPr>
          <p:cNvSpPr>
            <a:spLocks noGrp="1"/>
          </p:cNvSpPr>
          <p:nvPr>
            <p:ph type="sldNum" sz="quarter" idx="12"/>
          </p:nvPr>
        </p:nvSpPr>
        <p:spPr/>
        <p:txBody>
          <a:bodyPr/>
          <a:lstStyle/>
          <a:p>
            <a:fld id="{9F780C23-1FE9-43B3-B233-849A0BDE21C7}" type="slidenum">
              <a:rPr lang="en-US" smtClean="0"/>
              <a:t>62</a:t>
            </a:fld>
            <a:endParaRPr lang="en-US"/>
          </a:p>
        </p:txBody>
      </p:sp>
    </p:spTree>
    <p:extLst>
      <p:ext uri="{BB962C8B-B14F-4D97-AF65-F5344CB8AC3E}">
        <p14:creationId xmlns:p14="http://schemas.microsoft.com/office/powerpoint/2010/main" val="1416465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7C613D-7F92-4E67-ACF3-1E9E2D86A1BA}"/>
              </a:ext>
            </a:extLst>
          </p:cNvPr>
          <p:cNvSpPr>
            <a:spLocks noGrp="1"/>
          </p:cNvSpPr>
          <p:nvPr>
            <p:ph type="title"/>
          </p:nvPr>
        </p:nvSpPr>
        <p:spPr/>
        <p:txBody>
          <a:bodyPr>
            <a:normAutofit/>
          </a:bodyPr>
          <a:lstStyle/>
          <a:p>
            <a:r>
              <a:rPr lang="en-US" dirty="0"/>
              <a:t>2007.Levy.HuRef</a:t>
            </a:r>
            <a:br>
              <a:rPr lang="en-US" dirty="0"/>
            </a:br>
            <a:r>
              <a:rPr lang="en-US" sz="2200" dirty="0"/>
              <a:t>Model: Unknown</a:t>
            </a:r>
            <a:br>
              <a:rPr lang="en-US" sz="2200" dirty="0"/>
            </a:br>
            <a:r>
              <a:rPr lang="en-US" sz="2200" dirty="0"/>
              <a:t>Input: Unknown</a:t>
            </a:r>
          </a:p>
        </p:txBody>
      </p:sp>
      <p:sp>
        <p:nvSpPr>
          <p:cNvPr id="3" name="Content Placeholder 2">
            <a:extLst>
              <a:ext uri="{FF2B5EF4-FFF2-40B4-BE49-F238E27FC236}">
                <a16:creationId xmlns:a16="http://schemas.microsoft.com/office/drawing/2014/main" id="{ECBAE2A2-6613-459E-A637-92C9A68BE32F}"/>
              </a:ext>
            </a:extLst>
          </p:cNvPr>
          <p:cNvSpPr>
            <a:spLocks noGrp="1"/>
          </p:cNvSpPr>
          <p:nvPr>
            <p:ph sz="half" idx="1"/>
          </p:nvPr>
        </p:nvSpPr>
        <p:spPr>
          <a:xfrm>
            <a:off x="838199" y="1825625"/>
            <a:ext cx="9614095" cy="4351338"/>
          </a:xfrm>
        </p:spPr>
        <p:txBody>
          <a:bodyPr>
            <a:normAutofit/>
          </a:bodyPr>
          <a:lstStyle/>
          <a:p>
            <a:r>
              <a:rPr lang="en-US" dirty="0"/>
              <a:t>“Notwithstanding, there are limitations with current SNP-based genome-wide association studies, because they rely on reconstructing haplotypes based on population data and can be uninformative or misleading in regions of low linkage disequilibrium (LD). Further, association studies have been designed to detect common disease variants and are not optimized to detect rare etiological variants [39].” (2007.Levy.HuRef, page 2, last paragraph on left)</a:t>
            </a:r>
          </a:p>
        </p:txBody>
      </p:sp>
      <p:sp>
        <p:nvSpPr>
          <p:cNvPr id="4" name="Slide Number Placeholder 3">
            <a:extLst>
              <a:ext uri="{FF2B5EF4-FFF2-40B4-BE49-F238E27FC236}">
                <a16:creationId xmlns:a16="http://schemas.microsoft.com/office/drawing/2014/main" id="{8DDF0CD2-1D79-4F3E-A101-19364956580A}"/>
              </a:ext>
            </a:extLst>
          </p:cNvPr>
          <p:cNvSpPr>
            <a:spLocks noGrp="1"/>
          </p:cNvSpPr>
          <p:nvPr>
            <p:ph type="sldNum" sz="quarter" idx="12"/>
          </p:nvPr>
        </p:nvSpPr>
        <p:spPr/>
        <p:txBody>
          <a:bodyPr/>
          <a:lstStyle/>
          <a:p>
            <a:fld id="{9F780C23-1FE9-43B3-B233-849A0BDE21C7}" type="slidenum">
              <a:rPr lang="en-US" smtClean="0"/>
              <a:t>6</a:t>
            </a:fld>
            <a:endParaRPr lang="en-US"/>
          </a:p>
        </p:txBody>
      </p:sp>
    </p:spTree>
    <p:extLst>
      <p:ext uri="{BB962C8B-B14F-4D97-AF65-F5344CB8AC3E}">
        <p14:creationId xmlns:p14="http://schemas.microsoft.com/office/powerpoint/2010/main" val="29595637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812DEC-674F-40E0-B4E5-1E240EDD7834}"/>
              </a:ext>
            </a:extLst>
          </p:cNvPr>
          <p:cNvSpPr>
            <a:spLocks noGrp="1"/>
          </p:cNvSpPr>
          <p:nvPr>
            <p:ph type="title"/>
          </p:nvPr>
        </p:nvSpPr>
        <p:spPr/>
        <p:txBody>
          <a:bodyPr>
            <a:normAutofit fontScale="90000"/>
          </a:bodyPr>
          <a:lstStyle/>
          <a:p>
            <a:r>
              <a:rPr lang="en-US" dirty="0"/>
              <a:t>2008.Chen.HapRec, page 1, 2</a:t>
            </a:r>
            <a:r>
              <a:rPr lang="en-US" baseline="30000" dirty="0"/>
              <a:t>nd</a:t>
            </a:r>
            <a:r>
              <a:rPr lang="en-US" dirty="0"/>
              <a:t> &amp; 3</a:t>
            </a:r>
            <a:r>
              <a:rPr lang="en-US" baseline="30000" dirty="0"/>
              <a:t>rd</a:t>
            </a:r>
            <a:r>
              <a:rPr lang="en-US" dirty="0"/>
              <a:t> Paragraphs</a:t>
            </a:r>
            <a:br>
              <a:rPr lang="en-US" dirty="0"/>
            </a:br>
            <a:r>
              <a:rPr lang="en-US" sz="2000" dirty="0"/>
              <a:t>Model: Probabilistic </a:t>
            </a:r>
            <a:br>
              <a:rPr lang="en-US" sz="2000" dirty="0"/>
            </a:br>
            <a:r>
              <a:rPr lang="en-US" sz="2000" dirty="0"/>
              <a:t>Input: SNP Matrix</a:t>
            </a:r>
            <a:endParaRPr lang="en-US" dirty="0"/>
          </a:p>
        </p:txBody>
      </p:sp>
      <p:pic>
        <p:nvPicPr>
          <p:cNvPr id="5" name="Content Placeholder 4">
            <a:extLst>
              <a:ext uri="{FF2B5EF4-FFF2-40B4-BE49-F238E27FC236}">
                <a16:creationId xmlns:a16="http://schemas.microsoft.com/office/drawing/2014/main" id="{0ED447FA-A2C7-4C75-B17D-B6050766AF78}"/>
              </a:ext>
            </a:extLst>
          </p:cNvPr>
          <p:cNvPicPr>
            <a:picLocks noGrp="1" noChangeAspect="1"/>
          </p:cNvPicPr>
          <p:nvPr>
            <p:ph idx="1"/>
          </p:nvPr>
        </p:nvPicPr>
        <p:blipFill>
          <a:blip r:embed="rId2"/>
          <a:stretch>
            <a:fillRect/>
          </a:stretch>
        </p:blipFill>
        <p:spPr>
          <a:xfrm>
            <a:off x="838200" y="1829306"/>
            <a:ext cx="8074761" cy="3335669"/>
          </a:xfrm>
          <a:prstGeom prst="rect">
            <a:avLst/>
          </a:prstGeom>
        </p:spPr>
      </p:pic>
      <p:pic>
        <p:nvPicPr>
          <p:cNvPr id="6" name="Picture 5">
            <a:extLst>
              <a:ext uri="{FF2B5EF4-FFF2-40B4-BE49-F238E27FC236}">
                <a16:creationId xmlns:a16="http://schemas.microsoft.com/office/drawing/2014/main" id="{1FE5D732-0A81-486C-9591-6847BEEE38D3}"/>
              </a:ext>
            </a:extLst>
          </p:cNvPr>
          <p:cNvPicPr>
            <a:picLocks noChangeAspect="1"/>
          </p:cNvPicPr>
          <p:nvPr/>
        </p:nvPicPr>
        <p:blipFill>
          <a:blip r:embed="rId3"/>
          <a:stretch>
            <a:fillRect/>
          </a:stretch>
        </p:blipFill>
        <p:spPr>
          <a:xfrm>
            <a:off x="838200" y="5229670"/>
            <a:ext cx="8891155" cy="1491805"/>
          </a:xfrm>
          <a:prstGeom prst="rect">
            <a:avLst/>
          </a:prstGeom>
        </p:spPr>
      </p:pic>
      <p:sp>
        <p:nvSpPr>
          <p:cNvPr id="7" name="TextBox 6">
            <a:extLst>
              <a:ext uri="{FF2B5EF4-FFF2-40B4-BE49-F238E27FC236}">
                <a16:creationId xmlns:a16="http://schemas.microsoft.com/office/drawing/2014/main" id="{7F375BED-3404-43E6-84C3-590573280440}"/>
              </a:ext>
            </a:extLst>
          </p:cNvPr>
          <p:cNvSpPr txBox="1"/>
          <p:nvPr/>
        </p:nvSpPr>
        <p:spPr>
          <a:xfrm>
            <a:off x="9814560" y="5325687"/>
            <a:ext cx="2150225" cy="369332"/>
          </a:xfrm>
          <a:prstGeom prst="rect">
            <a:avLst/>
          </a:prstGeom>
          <a:noFill/>
        </p:spPr>
        <p:txBody>
          <a:bodyPr wrap="square" rtlCol="0">
            <a:spAutoFit/>
          </a:bodyPr>
          <a:lstStyle/>
          <a:p>
            <a:r>
              <a:rPr lang="en-US" dirty="0"/>
              <a:t>Page 3, 1</a:t>
            </a:r>
            <a:r>
              <a:rPr lang="en-US" baseline="30000" dirty="0"/>
              <a:t>st</a:t>
            </a:r>
            <a:r>
              <a:rPr lang="en-US" dirty="0"/>
              <a:t> paragraph</a:t>
            </a:r>
          </a:p>
        </p:txBody>
      </p:sp>
      <p:sp>
        <p:nvSpPr>
          <p:cNvPr id="3" name="Slide Number Placeholder 2">
            <a:extLst>
              <a:ext uri="{FF2B5EF4-FFF2-40B4-BE49-F238E27FC236}">
                <a16:creationId xmlns:a16="http://schemas.microsoft.com/office/drawing/2014/main" id="{BF7739BA-68BD-41A6-981B-08E4477B9250}"/>
              </a:ext>
            </a:extLst>
          </p:cNvPr>
          <p:cNvSpPr>
            <a:spLocks noGrp="1"/>
          </p:cNvSpPr>
          <p:nvPr>
            <p:ph type="sldNum" sz="quarter" idx="12"/>
          </p:nvPr>
        </p:nvSpPr>
        <p:spPr/>
        <p:txBody>
          <a:bodyPr/>
          <a:lstStyle/>
          <a:p>
            <a:fld id="{9F780C23-1FE9-43B3-B233-849A0BDE21C7}" type="slidenum">
              <a:rPr lang="en-US" smtClean="0"/>
              <a:t>7</a:t>
            </a:fld>
            <a:endParaRPr lang="en-US"/>
          </a:p>
        </p:txBody>
      </p:sp>
    </p:spTree>
    <p:extLst>
      <p:ext uri="{BB962C8B-B14F-4D97-AF65-F5344CB8AC3E}">
        <p14:creationId xmlns:p14="http://schemas.microsoft.com/office/powerpoint/2010/main" val="16487037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1F6F6C-30C1-4017-9767-77E44C7F7892}"/>
              </a:ext>
            </a:extLst>
          </p:cNvPr>
          <p:cNvSpPr>
            <a:spLocks noGrp="1"/>
          </p:cNvSpPr>
          <p:nvPr>
            <p:ph type="title"/>
          </p:nvPr>
        </p:nvSpPr>
        <p:spPr/>
        <p:txBody>
          <a:bodyPr>
            <a:normAutofit fontScale="90000"/>
          </a:bodyPr>
          <a:lstStyle/>
          <a:p>
            <a:r>
              <a:rPr lang="en-US" dirty="0"/>
              <a:t>2008.Genovese.SpeedHap, page 3 1</a:t>
            </a:r>
            <a:r>
              <a:rPr lang="en-US" baseline="30000" dirty="0"/>
              <a:t>st</a:t>
            </a:r>
            <a:r>
              <a:rPr lang="en-US" dirty="0"/>
              <a:t> paragraph</a:t>
            </a:r>
            <a:br>
              <a:rPr lang="en-US" dirty="0"/>
            </a:br>
            <a:r>
              <a:rPr lang="en-US" sz="2000" dirty="0"/>
              <a:t>Model: Heuristic Model</a:t>
            </a:r>
            <a:br>
              <a:rPr lang="en-US" sz="2000" dirty="0"/>
            </a:br>
            <a:r>
              <a:rPr lang="en-US" sz="2000" dirty="0"/>
              <a:t>Input: </a:t>
            </a:r>
            <a:r>
              <a:rPr lang="en-US" sz="2200" dirty="0"/>
              <a:t>fragment set &amp; SNP position set </a:t>
            </a:r>
          </a:p>
        </p:txBody>
      </p:sp>
      <p:pic>
        <p:nvPicPr>
          <p:cNvPr id="5" name="Content Placeholder 4">
            <a:extLst>
              <a:ext uri="{FF2B5EF4-FFF2-40B4-BE49-F238E27FC236}">
                <a16:creationId xmlns:a16="http://schemas.microsoft.com/office/drawing/2014/main" id="{6A02823B-744A-4360-B0B9-828093B1C40B}"/>
              </a:ext>
            </a:extLst>
          </p:cNvPr>
          <p:cNvPicPr>
            <a:picLocks noGrp="1" noChangeAspect="1"/>
          </p:cNvPicPr>
          <p:nvPr>
            <p:ph idx="1"/>
          </p:nvPr>
        </p:nvPicPr>
        <p:blipFill>
          <a:blip r:embed="rId2"/>
          <a:stretch>
            <a:fillRect/>
          </a:stretch>
        </p:blipFill>
        <p:spPr>
          <a:xfrm>
            <a:off x="838200" y="1857476"/>
            <a:ext cx="3060845" cy="1107397"/>
          </a:xfrm>
          <a:prstGeom prst="rect">
            <a:avLst/>
          </a:prstGeom>
        </p:spPr>
      </p:pic>
      <p:pic>
        <p:nvPicPr>
          <p:cNvPr id="6" name="Picture 5">
            <a:extLst>
              <a:ext uri="{FF2B5EF4-FFF2-40B4-BE49-F238E27FC236}">
                <a16:creationId xmlns:a16="http://schemas.microsoft.com/office/drawing/2014/main" id="{D28844AE-9002-4B00-BB1F-E86A172AD044}"/>
              </a:ext>
            </a:extLst>
          </p:cNvPr>
          <p:cNvPicPr>
            <a:picLocks noChangeAspect="1"/>
          </p:cNvPicPr>
          <p:nvPr/>
        </p:nvPicPr>
        <p:blipFill>
          <a:blip r:embed="rId3"/>
          <a:stretch>
            <a:fillRect/>
          </a:stretch>
        </p:blipFill>
        <p:spPr>
          <a:xfrm>
            <a:off x="838200" y="2964873"/>
            <a:ext cx="3061771" cy="2503054"/>
          </a:xfrm>
          <a:prstGeom prst="rect">
            <a:avLst/>
          </a:prstGeom>
        </p:spPr>
      </p:pic>
      <p:pic>
        <p:nvPicPr>
          <p:cNvPr id="7" name="Picture 6">
            <a:extLst>
              <a:ext uri="{FF2B5EF4-FFF2-40B4-BE49-F238E27FC236}">
                <a16:creationId xmlns:a16="http://schemas.microsoft.com/office/drawing/2014/main" id="{40A245ED-A27F-45BB-932E-DAA58C0E7229}"/>
              </a:ext>
            </a:extLst>
          </p:cNvPr>
          <p:cNvPicPr>
            <a:picLocks noChangeAspect="1"/>
          </p:cNvPicPr>
          <p:nvPr/>
        </p:nvPicPr>
        <p:blipFill>
          <a:blip r:embed="rId4"/>
          <a:stretch>
            <a:fillRect/>
          </a:stretch>
        </p:blipFill>
        <p:spPr>
          <a:xfrm>
            <a:off x="4600575" y="1867477"/>
            <a:ext cx="6753225" cy="3600450"/>
          </a:xfrm>
          <a:prstGeom prst="rect">
            <a:avLst/>
          </a:prstGeom>
        </p:spPr>
      </p:pic>
      <p:sp>
        <p:nvSpPr>
          <p:cNvPr id="3" name="Slide Number Placeholder 2">
            <a:extLst>
              <a:ext uri="{FF2B5EF4-FFF2-40B4-BE49-F238E27FC236}">
                <a16:creationId xmlns:a16="http://schemas.microsoft.com/office/drawing/2014/main" id="{30067F53-63EB-4EC6-8E6D-A78E0E22FD9F}"/>
              </a:ext>
            </a:extLst>
          </p:cNvPr>
          <p:cNvSpPr>
            <a:spLocks noGrp="1"/>
          </p:cNvSpPr>
          <p:nvPr>
            <p:ph type="sldNum" sz="quarter" idx="12"/>
          </p:nvPr>
        </p:nvSpPr>
        <p:spPr/>
        <p:txBody>
          <a:bodyPr/>
          <a:lstStyle/>
          <a:p>
            <a:fld id="{9F780C23-1FE9-43B3-B233-849A0BDE21C7}" type="slidenum">
              <a:rPr lang="en-US" smtClean="0"/>
              <a:t>8</a:t>
            </a:fld>
            <a:endParaRPr lang="en-US"/>
          </a:p>
        </p:txBody>
      </p:sp>
    </p:spTree>
    <p:extLst>
      <p:ext uri="{BB962C8B-B14F-4D97-AF65-F5344CB8AC3E}">
        <p14:creationId xmlns:p14="http://schemas.microsoft.com/office/powerpoint/2010/main" val="349987202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33494</TotalTime>
  <Words>1426</Words>
  <Application>Microsoft Office PowerPoint</Application>
  <PresentationFormat>Widescreen</PresentationFormat>
  <Paragraphs>133</Paragraphs>
  <Slides>63</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63</vt:i4>
      </vt:variant>
    </vt:vector>
  </HeadingPairs>
  <TitlesOfParts>
    <vt:vector size="67" baseType="lpstr">
      <vt:lpstr>Arial</vt:lpstr>
      <vt:lpstr>Calibri</vt:lpstr>
      <vt:lpstr>Calibri Light</vt:lpstr>
      <vt:lpstr>Office Theme</vt:lpstr>
      <vt:lpstr>Problem/formulation Sections </vt:lpstr>
      <vt:lpstr>2001.Lancia, page 2, 2nd paragraph Model: NP Input: SNP Matrix</vt:lpstr>
      <vt:lpstr>(2004.FastHare, page 4, paragraph 2) model: Heuristic   Input: SNP Matrix</vt:lpstr>
      <vt:lpstr>(2005.Wang, page 2, 2nd paragraph on left) Model: MEC  Input: SNP Matrix</vt:lpstr>
      <vt:lpstr>(2005.Zhao, page 2, last paragraph on left) Model:  heuristic algorithm based on a dynamic clustering technique  Input: SNP Matrix</vt:lpstr>
      <vt:lpstr>(2007.BEAGLE, page 2, last paragraph) Model: HMM Input: Phased data</vt:lpstr>
      <vt:lpstr>2007.Levy.HuRef Model: Unknown Input: Unknown</vt:lpstr>
      <vt:lpstr>2008.Chen.HapRec, page 1, 2nd &amp; 3rd Paragraphs Model: Probabilistic  Input: SNP Matrix</vt:lpstr>
      <vt:lpstr>2008.Genovese.SpeedHap, page 3 1st paragraph Model: Heuristic Model Input: fragment set &amp; SNP position set </vt:lpstr>
      <vt:lpstr>(2008.Kang, page 3-4, last-first paragraphs) Model: WMLF/GI Input: SNP Matrix</vt:lpstr>
      <vt:lpstr>(2008.Xie.P_WMLF, page 2, first paragraph) Model: P-WMLF/GS Input: SNP Matrix, weight matrix, genospectrum weighted coifficient (gw) </vt:lpstr>
      <vt:lpstr>2008.Bansal.HASH, page 2, 2nd paragraph on right Model: MCMC Input: Unknown</vt:lpstr>
      <vt:lpstr>2009.Howie.IMPUTE2, page 2, last paragraph on right Model: genotype imputation method  Input: Unknown</vt:lpstr>
      <vt:lpstr>2009.Wu, page 2, 2nd &amp; 3rd paragraph Model: self-organizing map method  Input: SNP Fragments</vt:lpstr>
      <vt:lpstr>(2010.Duitama.ReFHap, page 2, last paragraph on right) Model: Heurist/Graph  Input: fragment and variant loci matrix </vt:lpstr>
      <vt:lpstr>2010.Kang.HapAssembler, page 2, 1st paragraph Model: web-based application based on the genetic algorithm  Input: SNP fragments matrix M</vt:lpstr>
      <vt:lpstr>2010.Li.MaCH, page 2, 1st paragraph Model: MCMC Input: unphased genotypes</vt:lpstr>
      <vt:lpstr>(2010.MaxSAT, page 2, last paragraph) Model: MEC Input: read &amp; heterozygous sites matrix </vt:lpstr>
      <vt:lpstr>2010.Xu, pages 1 &amp; 2 Model: MEC Input: SNP Fragments</vt:lpstr>
      <vt:lpstr>(2011.HALLDORSSON, page 5, 2nd to last paragraph) Model: Lander-Waterman-like  Input: SNP Matrix</vt:lpstr>
      <vt:lpstr>(2011.Mousavi.HapSAT, page 2, 2nd paragraph on left) Model: MEC Input: Read Matrix</vt:lpstr>
      <vt:lpstr>(2011.Mousavi.HapSAT, page 2, 2nd paragraph on left) Model: MEC Input: Read Matrix</vt:lpstr>
      <vt:lpstr>(2012.Aguiar.HapCompass, page 5, 2nd paragraph) Model: Graph Theory Input: BAM &amp; VCF file</vt:lpstr>
      <vt:lpstr>2012.Bayzid.HMEC, page 2 Model: MEC Input: SNP Martix</vt:lpstr>
      <vt:lpstr>2012.Dewal.HATS, page 2, 3rd paragraph on left Model: HMM/MEC Input: Unknown</vt:lpstr>
      <vt:lpstr>(2012.Efros.PPHS, page 2, 2nd paragraph on right) Model: perfect phylogeny model  Input: sequence of reads</vt:lpstr>
      <vt:lpstr>(2012.Wang.GAHap, page 2, 2nd paragraph on right) Model: MEC Input: number of fragments and length of reference genome matrix </vt:lpstr>
      <vt:lpstr>(2012.Xie.HBOP, page 6, 2nd paragraph on left) Model: Dynamic programing algorithm  Input: SNP Matrix</vt:lpstr>
      <vt:lpstr>2012.Zhi.HapSeq, page 2, 2nd paragraph on left Model: HMM LD-based model Input: VCF file &amp; BAM file</vt:lpstr>
      <vt:lpstr>2012.Delaneau.SHAPEIT, page 1 Model: HMM Input: Unknown</vt:lpstr>
      <vt:lpstr>2012.Williams.HAPIUR, page 1 Model: HMM Input: Unknown</vt:lpstr>
      <vt:lpstr>(2013.Chen.Zhi, page 2, 2nd paragraph on right) Model: MEC Input: Read/SNP site Matrix </vt:lpstr>
      <vt:lpstr>2013.Deng, pages 1 &amp; 2 Model: MEC Input: Fragment Matrix</vt:lpstr>
      <vt:lpstr>2013.He.Hap_seqX, pages 1 &amp; 2 Model: HMM Input: Unknown</vt:lpstr>
      <vt:lpstr>2013.Matsumoto.MixSIH, page 3, left side  Model: Mixture Model Input: Aligned Fragments</vt:lpstr>
      <vt:lpstr>2013.Yang.HARSH, page 2, left side  Model: probabilistic model Input: .bam, .bam.bai &amp; .vcf</vt:lpstr>
      <vt:lpstr>2013.Zhang.DBM, page 1 &amp; 2 Model: dynamic Bayesian Markov model Input: SNP file &amp; Read count file</vt:lpstr>
      <vt:lpstr>2013.Zhang.HapSeq2, pages 1 &amp; 2 Model: MCMC Input: vcf, sorted bam, indexed bam, list of indiv. </vt:lpstr>
      <vt:lpstr>2013.Delaneau.SHAPEIT2, page 1 Model: HMM Input: Unknown</vt:lpstr>
      <vt:lpstr>2014.Aguiar.HapCompass_Tumor, page 2  Model: Graph Theory Input: sequence reads, variant calls &amp; # of distinct haplotypes = k</vt:lpstr>
      <vt:lpstr>2014.Berger.HapTree, page 2 Model: maximum-likelihood estimation Input: Reads &amp; VCF file</vt:lpstr>
      <vt:lpstr> (2014.Chen.HGHap, page 2, last paragraph on left) Model: Hypergraph Input: SNP Matrix</vt:lpstr>
      <vt:lpstr>2014.Kuleshov.ProbHap, pages 1 &amp; 2 Model: dynamic programming algorithm Input: SNP Matrix</vt:lpstr>
      <vt:lpstr>2014.Matsumoto.CSP, page 2 Model: statistical phasing method Input: genotype &amp; fragment files</vt:lpstr>
      <vt:lpstr>(2014.Mazrouee.FastHap, page 2, top right paragraph) Model: Fuzzy Conflict Graph Input: Variant Matrix</vt:lpstr>
      <vt:lpstr>2014.Pan.WinHap2, page 2 Model: Unknown Input: genotype vectors &amp; SNPs</vt:lpstr>
      <vt:lpstr>(2015.Ahn.ParticleHap, page 3, 2nd to bottom left) Model: deterministic sequential Monte Carlo algorithm  Input: SNP &amp; Read Count files</vt:lpstr>
      <vt:lpstr>(2016.HapCol, page 3, 2nd to last paragraph bottom right) Model: fixed parameter tractable (FPT) algorithm Input: Fragment Matrix</vt:lpstr>
      <vt:lpstr>(2016.HapCol, page 3, 2nd to last paragraph bottom right) Model: fixed parameter tractable (FPT) algorithm Input: Fragment Matrix</vt:lpstr>
      <vt:lpstr>2017.Edge.HapCut2, page 2  Model: likelihood-based probabilistic model Input: bam file &amp; vcf file: with dipoild SNV</vt:lpstr>
      <vt:lpstr>(2017.WhatsHap, page 4, 2nd paragraph)  Model: a fixed parameter tractable (FPT) approach  Input: Fragment &amp; SNP Matrix</vt:lpstr>
      <vt:lpstr>2018.Na.PEATH, page 2 Model: Probabilistic Evolutionary Algorithm Input: SNP Matrix</vt:lpstr>
      <vt:lpstr>(2018.Olyaee.AROHap, page 2, last paragraph on right)  Model: Asexual Reproduction Optimization Algorithm / Fuzzy Conflict Graph Input: SNP Matrix</vt:lpstr>
      <vt:lpstr>2018.HapCHAT, page 3  Model: Unknown Input: bam &amp; vcf file</vt:lpstr>
      <vt:lpstr>2018.Tangherloni.GenHap, page 4</vt:lpstr>
      <vt:lpstr>2019.Majidian HapSVT</vt:lpstr>
      <vt:lpstr>2019.Majidian, HapNuc </vt:lpstr>
      <vt:lpstr>2019.Majidian, HapOPT</vt:lpstr>
      <vt:lpstr>SC.2018.Satas, page 3</vt:lpstr>
      <vt:lpstr>SC.2018.Guo, page 2</vt:lpstr>
      <vt:lpstr>SC.2017.Chu, page 1</vt:lpstr>
      <vt:lpstr>Poly.2015.Das.SDhaP, page 4</vt:lpstr>
      <vt:lpstr>Poly.2018.Hashemi.AltHap, page 3</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Allison Johnson</dc:creator>
  <cp:lastModifiedBy>Allison Johnson</cp:lastModifiedBy>
  <cp:revision>50</cp:revision>
  <dcterms:created xsi:type="dcterms:W3CDTF">2019-01-25T19:15:58Z</dcterms:created>
  <dcterms:modified xsi:type="dcterms:W3CDTF">2019-04-30T20:11:28Z</dcterms:modified>
</cp:coreProperties>
</file>